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9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99EC85-C791-6E5E-E5E8-A7718FDC5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E8738F-8871-1B5A-D59A-96CCC3138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D5CD3A-2A92-5CF1-1A34-10495874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3C8E-1989-48DF-AACC-A183E4D28401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70631B-34E3-1BD0-1D87-A994BFDA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0E038F-E6B8-FA4F-616A-38E5FAEA2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9B51-EC93-48E5-AAF6-DF59321755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36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2DD93D-06EF-DA73-6E42-56669F362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BA4E9C2-D76D-7D24-9E79-D16A052A6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F959AF-CD1B-99FE-0AC8-C337D6C4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3C8E-1989-48DF-AACC-A183E4D28401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494E46-40D0-1780-BB40-D6D68D161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A9C52D-498F-2F98-2381-20B8F7C4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9B51-EC93-48E5-AAF6-DF59321755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92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F69CA2F-894B-7975-F3B5-3510AC2F3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5EC5FCE-4673-0958-79B0-3DCAB3DD0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90271B-5A65-784D-F0E6-645CFD6D3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3C8E-1989-48DF-AACC-A183E4D28401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8D6FB2-FCC7-DAAE-8F49-829F4641C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6C5EE4-B1A3-3B6B-E248-B0E91F465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9B51-EC93-48E5-AAF6-DF59321755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77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0E2CD9-735C-2822-0AD1-3314A8B95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02EC60-A991-7F2E-5A3F-192A883A0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D8EDF7-F65D-409A-F9D6-32B2CDC8F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3C8E-1989-48DF-AACC-A183E4D28401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DB74AE-5ED4-6350-7298-09DA5580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513BE3-99E7-4D9D-E92D-3C6746DD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9B51-EC93-48E5-AAF6-DF59321755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44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27C282-EE5B-BDFE-391D-6EF222267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D5E456-BFB7-747E-AE0A-61EB0D1CD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871550-FB82-B8D7-4D4E-8D05B7D8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3C8E-1989-48DF-AACC-A183E4D28401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0F39AD-8CD1-415E-36E2-56213A9D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2AB136-E483-CD1A-2969-8ADB45E3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9B51-EC93-48E5-AAF6-DF59321755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72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578FCE-592E-9F03-B8D5-41F5F69B0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E3CAEC-1F79-ABC1-F922-610FCA988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EF10DF9-8622-8172-F518-F0878C451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71D5D7-F0B5-B45A-2AD1-D8993632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3C8E-1989-48DF-AACC-A183E4D28401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C1831E-A03A-0CC6-B483-8E3833288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30C9B2-F916-977C-6831-C2562AFE8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9B51-EC93-48E5-AAF6-DF59321755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93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FAFEBF-089A-01D9-8814-6828E318F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520997F-7795-627E-997F-8D7948ECA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2DED1FB-5A69-57F9-6033-E932CAC98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7C8BAC5-A054-EE6B-0B67-E3C32E560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3FD1A3C-5D0A-0324-7EA4-3C13E9519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4E3E720-2F8D-8830-3635-27FC94AD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3C8E-1989-48DF-AACC-A183E4D28401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01D2231-6B14-2C54-EE27-39966B93C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D18210E-7F6F-E9A5-D768-D8D26118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9B51-EC93-48E5-AAF6-DF59321755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903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7D7F5B-C65E-2A77-76DF-06DCAD7DC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DE38C99-D666-B9D2-709C-DB2EA98D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3C8E-1989-48DF-AACC-A183E4D28401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9FA6FC-6823-0620-5242-AF977C6EB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55004EC-5BE5-678A-3D41-66F447819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9B51-EC93-48E5-AAF6-DF59321755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953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23FEB91-2B3D-6682-9A39-EDF95972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3C8E-1989-48DF-AACC-A183E4D28401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719D465-0246-1A5C-674E-C7A9B8D4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DAE57A-A27D-03D9-5764-1611FF14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9B51-EC93-48E5-AAF6-DF59321755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22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E7A903-65FC-42BB-BD5A-E07845D7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B96F5E-C44D-7D54-4709-4FF28288B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61F8821-A03E-00F2-0424-A4B1E99FE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D220B7-BA6E-AA8D-0F61-8CA5864E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3C8E-1989-48DF-AACC-A183E4D28401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2A1060-0D0F-9120-D450-D35639357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35D334-FCFE-7840-15DC-F77E992F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9B51-EC93-48E5-AAF6-DF59321755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19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A78E46-8EEF-F039-15E7-E4CE4D34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034BC29-37D4-2E8A-C1B5-39B7B6D07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10B8CB-FD5F-6C82-341C-9D8881558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10BEE4-6C86-F18A-AB2A-B1F32FB43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3C8E-1989-48DF-AACC-A183E4D28401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B058677-87DF-92B8-B602-7A879147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0B60AE-31D7-5532-ED5C-566F6372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39B51-EC93-48E5-AAF6-DF59321755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44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413C33C-2670-AED9-A232-B0B24316B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ACFFA4-CC02-94EC-2C60-25B5FC61C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069C33-C567-7D03-3B10-D096B8AF3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E3C8E-1989-48DF-AACC-A183E4D28401}" type="datetimeFigureOut">
              <a:rPr lang="it-IT" smtClean="0"/>
              <a:t>30/05/2025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983010-ED20-23E5-D716-1898A48EE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9C4EBB-1516-FACE-746A-40F8F61D9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F39B51-EC93-48E5-AAF6-DF59321755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53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eams.issibern.ch/volcanismonmercury/" TargetMode="External"/><Relationship Id="rId11" Type="http://schemas.openxmlformats.org/officeDocument/2006/relationships/image" Target="../media/image8.jpg"/><Relationship Id="rId5" Type="http://schemas.openxmlformats.org/officeDocument/2006/relationships/hyperlink" Target="https://tools.issibern.ch/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7.jp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36.jpg"/><Relationship Id="rId3" Type="http://schemas.openxmlformats.org/officeDocument/2006/relationships/image" Target="../media/image29.png"/><Relationship Id="rId7" Type="http://schemas.openxmlformats.org/officeDocument/2006/relationships/image" Target="../media/image18.jpg"/><Relationship Id="rId12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11" Type="http://schemas.openxmlformats.org/officeDocument/2006/relationships/image" Target="../media/image34.png"/><Relationship Id="rId5" Type="http://schemas.openxmlformats.org/officeDocument/2006/relationships/image" Target="../media/image31.tiff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30.tiff"/><Relationship Id="rId9" Type="http://schemas.openxmlformats.org/officeDocument/2006/relationships/image" Target="../media/image17.jp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 descr="Immagine che contiene oggetto da esterni&#10;&#10;Descrizione generata automaticamente">
            <a:extLst>
              <a:ext uri="{FF2B5EF4-FFF2-40B4-BE49-F238E27FC236}">
                <a16:creationId xmlns:a16="http://schemas.microsoft.com/office/drawing/2014/main" id="{1939D23E-BEE8-08CB-99DB-131E52B1F0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6" t="13694" b="13695"/>
          <a:stretch/>
        </p:blipFill>
        <p:spPr>
          <a:xfrm>
            <a:off x="-1" y="0"/>
            <a:ext cx="5847389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D9AAEF9-80E7-9391-81EC-8F0719534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3137" r="9664" b="11271"/>
          <a:stretch/>
        </p:blipFill>
        <p:spPr>
          <a:xfrm>
            <a:off x="10927" y="5619518"/>
            <a:ext cx="1381066" cy="74158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2F9C82-AF71-3651-9984-B5171D08E2B8}"/>
              </a:ext>
            </a:extLst>
          </p:cNvPr>
          <p:cNvSpPr txBox="1"/>
          <p:nvPr/>
        </p:nvSpPr>
        <p:spPr>
          <a:xfrm>
            <a:off x="4463587" y="968579"/>
            <a:ext cx="7689915" cy="1569660"/>
          </a:xfrm>
          <a:prstGeom prst="rect">
            <a:avLst/>
          </a:prstGeom>
          <a:noFill/>
          <a:ln w="2857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Wide-ranging characterization of explosive volcanism on Mercury: origin, properties, and modifications of pyroclastic deposits</a:t>
            </a:r>
            <a:endParaRPr lang="en-GB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58E14F5F-D412-C554-5A65-FD4BC4A842F4}"/>
              </a:ext>
            </a:extLst>
          </p:cNvPr>
          <p:cNvGrpSpPr/>
          <p:nvPr/>
        </p:nvGrpSpPr>
        <p:grpSpPr>
          <a:xfrm>
            <a:off x="9828138" y="55162"/>
            <a:ext cx="2331308" cy="803189"/>
            <a:chOff x="1394220" y="4492595"/>
            <a:chExt cx="3344356" cy="1010663"/>
          </a:xfrm>
          <a:solidFill>
            <a:schemeClr val="bg1"/>
          </a:solidFill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27B72987-27AB-3BDA-F5BB-1BE46ACE52D4}"/>
                </a:ext>
              </a:extLst>
            </p:cNvPr>
            <p:cNvSpPr/>
            <p:nvPr/>
          </p:nvSpPr>
          <p:spPr>
            <a:xfrm>
              <a:off x="1394220" y="4492595"/>
              <a:ext cx="3344356" cy="10028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7C66249-54DE-E9C2-24C2-1699D596A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220" y="4503133"/>
              <a:ext cx="3324225" cy="100012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9BDE7D7-F844-1957-3417-D85ADCED9B5E}"/>
              </a:ext>
            </a:extLst>
          </p:cNvPr>
          <p:cNvSpPr txBox="1"/>
          <p:nvPr/>
        </p:nvSpPr>
        <p:spPr>
          <a:xfrm>
            <a:off x="5740673" y="2938626"/>
            <a:ext cx="541125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Project ID:552, led by Galiano Anna</a:t>
            </a:r>
          </a:p>
          <a:p>
            <a:pPr algn="ctr"/>
            <a:r>
              <a:rPr lang="it-IT" dirty="0">
                <a:hlinkClick r:id="rId5"/>
              </a:rPr>
              <a:t>https://tools.issibern.ch/</a:t>
            </a:r>
            <a:endParaRPr lang="it-IT" dirty="0"/>
          </a:p>
          <a:p>
            <a:pPr algn="ctr"/>
            <a:r>
              <a:rPr lang="it-IT" dirty="0">
                <a:hlinkClick r:id="rId6"/>
              </a:rPr>
              <a:t>https://teams.issibern.ch/volcanismonmercury/</a:t>
            </a:r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4B44758F-D579-C9B2-23A0-9A24275384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7" b="20973"/>
          <a:stretch/>
        </p:blipFill>
        <p:spPr>
          <a:xfrm>
            <a:off x="6835032" y="5628902"/>
            <a:ext cx="2294441" cy="742888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18228F91-61CE-0659-A404-FD542FED25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6"/>
          <a:stretch/>
        </p:blipFill>
        <p:spPr>
          <a:xfrm>
            <a:off x="5511352" y="5628902"/>
            <a:ext cx="1294767" cy="742888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BE490B1C-77D7-BB2E-8BAF-6B53CE02BC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43" y="5622721"/>
            <a:ext cx="884278" cy="736899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5D786B0C-62B1-87E8-D2C7-F7B9404592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4" y="5628901"/>
            <a:ext cx="896155" cy="730720"/>
          </a:xfrm>
          <a:prstGeom prst="rect">
            <a:avLst/>
          </a:prstGeom>
        </p:spPr>
      </p:pic>
      <p:pic>
        <p:nvPicPr>
          <p:cNvPr id="55" name="Immagine 54" descr="Immagine che contiene testo, ceramica, porcellana&#10;&#10;Descrizione generata automaticamente">
            <a:extLst>
              <a:ext uri="{FF2B5EF4-FFF2-40B4-BE49-F238E27FC236}">
                <a16:creationId xmlns:a16="http://schemas.microsoft.com/office/drawing/2014/main" id="{6EE02740-57A0-5979-0537-5BF5E69773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54" y="5618033"/>
            <a:ext cx="744899" cy="741587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E0679133-2500-774D-B773-B182768DD4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60" y="5619518"/>
            <a:ext cx="1411471" cy="744562"/>
          </a:xfrm>
          <a:prstGeom prst="rect">
            <a:avLst/>
          </a:prstGeom>
        </p:spPr>
      </p:pic>
      <p:grpSp>
        <p:nvGrpSpPr>
          <p:cNvPr id="59" name="Gruppo 58">
            <a:extLst>
              <a:ext uri="{FF2B5EF4-FFF2-40B4-BE49-F238E27FC236}">
                <a16:creationId xmlns:a16="http://schemas.microsoft.com/office/drawing/2014/main" id="{36090764-5627-BE48-47A2-82666794FD67}"/>
              </a:ext>
            </a:extLst>
          </p:cNvPr>
          <p:cNvGrpSpPr/>
          <p:nvPr/>
        </p:nvGrpSpPr>
        <p:grpSpPr>
          <a:xfrm>
            <a:off x="9160370" y="5641255"/>
            <a:ext cx="1031254" cy="730535"/>
            <a:chOff x="9482038" y="4738412"/>
            <a:chExt cx="1084798" cy="753470"/>
          </a:xfrm>
        </p:grpSpPr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CD6CC2A4-7EBF-CC93-11A7-5AFA7D3D2E23}"/>
                </a:ext>
              </a:extLst>
            </p:cNvPr>
            <p:cNvSpPr/>
            <p:nvPr/>
          </p:nvSpPr>
          <p:spPr>
            <a:xfrm>
              <a:off x="9482038" y="4738412"/>
              <a:ext cx="1072441" cy="744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EC12AFB9-0B81-2438-78E4-87A6E3B6A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394" y="4765608"/>
              <a:ext cx="1072442" cy="726274"/>
            </a:xfrm>
            <a:prstGeom prst="rect">
              <a:avLst/>
            </a:prstGeom>
          </p:spPr>
        </p:pic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C77E6649-6871-3F72-E225-4C4E70237C76}"/>
              </a:ext>
            </a:extLst>
          </p:cNvPr>
          <p:cNvGrpSpPr/>
          <p:nvPr/>
        </p:nvGrpSpPr>
        <p:grpSpPr>
          <a:xfrm>
            <a:off x="10203370" y="5629401"/>
            <a:ext cx="790427" cy="730533"/>
            <a:chOff x="9898421" y="4981302"/>
            <a:chExt cx="748295" cy="751521"/>
          </a:xfrm>
        </p:grpSpPr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D9952803-DF2D-D6ED-CD61-458640A733E1}"/>
                </a:ext>
              </a:extLst>
            </p:cNvPr>
            <p:cNvSpPr/>
            <p:nvPr/>
          </p:nvSpPr>
          <p:spPr>
            <a:xfrm>
              <a:off x="9898421" y="4989934"/>
              <a:ext cx="748295" cy="7428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D0FFAC3A-AC86-A562-F21B-295CE6CC3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3823" y="4981302"/>
              <a:ext cx="742888" cy="742889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663D29CE-0425-0B70-4674-AD8FF2161222}"/>
              </a:ext>
            </a:extLst>
          </p:cNvPr>
          <p:cNvGrpSpPr/>
          <p:nvPr/>
        </p:nvGrpSpPr>
        <p:grpSpPr>
          <a:xfrm>
            <a:off x="11017290" y="5637479"/>
            <a:ext cx="1160677" cy="722141"/>
            <a:chOff x="9467775" y="5051274"/>
            <a:chExt cx="761388" cy="414676"/>
          </a:xfrm>
        </p:grpSpPr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970B752B-6536-EAE6-F313-005E9680B2ED}"/>
                </a:ext>
              </a:extLst>
            </p:cNvPr>
            <p:cNvSpPr/>
            <p:nvPr/>
          </p:nvSpPr>
          <p:spPr>
            <a:xfrm>
              <a:off x="9472540" y="5051274"/>
              <a:ext cx="756623" cy="414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0004B9C2-F162-0438-14D2-53F0E6FC4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67775" y="5051274"/>
              <a:ext cx="756623" cy="414676"/>
            </a:xfrm>
            <a:prstGeom prst="rect">
              <a:avLst/>
            </a:prstGeom>
          </p:spPr>
        </p:pic>
      </p:grpSp>
      <p:sp>
        <p:nvSpPr>
          <p:cNvPr id="67" name="Segnaposto numero diapositiva 66">
            <a:extLst>
              <a:ext uri="{FF2B5EF4-FFF2-40B4-BE49-F238E27FC236}">
                <a16:creationId xmlns:a16="http://schemas.microsoft.com/office/drawing/2014/main" id="{94EF347A-C930-8AB1-D2BD-65F2D8DF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448B-98A2-42E9-B487-07515494B1D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761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9A1A7862-2D1E-3019-CE49-BD74520D2978}"/>
              </a:ext>
            </a:extLst>
          </p:cNvPr>
          <p:cNvGrpSpPr/>
          <p:nvPr/>
        </p:nvGrpSpPr>
        <p:grpSpPr>
          <a:xfrm>
            <a:off x="286944" y="2228717"/>
            <a:ext cx="6119982" cy="1558583"/>
            <a:chOff x="330271" y="1592928"/>
            <a:chExt cx="6119982" cy="1558583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9A49D288-BE6D-F0CB-0296-A8D5C7EB3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2744" b="50403"/>
            <a:stretch/>
          </p:blipFill>
          <p:spPr>
            <a:xfrm>
              <a:off x="330271" y="1615148"/>
              <a:ext cx="1714147" cy="150657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FB935E83-4CD0-3EBC-9B26-0ECD96441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8039" t="49517" r="42536"/>
            <a:stretch/>
          </p:blipFill>
          <p:spPr>
            <a:xfrm>
              <a:off x="2222008" y="1615149"/>
              <a:ext cx="1854028" cy="1536362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22FD0B53-80E7-8F62-E27A-F8A30FFFFDBB}"/>
                </a:ext>
              </a:extLst>
            </p:cNvPr>
            <p:cNvSpPr/>
            <p:nvPr/>
          </p:nvSpPr>
          <p:spPr>
            <a:xfrm>
              <a:off x="330271" y="1592928"/>
              <a:ext cx="3771208" cy="155462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7377DC6-B053-A5FB-2346-5A7E8B3BA216}"/>
                </a:ext>
              </a:extLst>
            </p:cNvPr>
            <p:cNvSpPr txBox="1"/>
            <p:nvPr/>
          </p:nvSpPr>
          <p:spPr>
            <a:xfrm>
              <a:off x="4154907" y="1781614"/>
              <a:ext cx="229534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en-US" sz="1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 photometric correction specifically tailored for pyroclastic deposits was applied to MDIS/WAC cubes to remove the effects of topography from the spectra. </a:t>
              </a:r>
              <a:r>
                <a:rPr lang="en-US" sz="10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F</a:t>
              </a:r>
              <a:r>
                <a:rPr lang="en-US" sz="1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aculae have a higher roughness than the surrounding terrain, as observed for Orm Faculae. </a:t>
              </a:r>
              <a:endParaRPr lang="it-IT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B604D95-3228-C8A1-C16D-977918926E8C}"/>
              </a:ext>
            </a:extLst>
          </p:cNvPr>
          <p:cNvSpPr txBox="1"/>
          <p:nvPr/>
        </p:nvSpPr>
        <p:spPr>
          <a:xfrm>
            <a:off x="9548674" y="2459468"/>
            <a:ext cx="27224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spectrophotometric analysis on MASCS data (whose footprints were recalculated) suggests that the surface roughness of the vent is not well represented by Hapke global parameters (conversely to Mercury’s surface)</a:t>
            </a:r>
            <a:endParaRPr lang="it-IT" sz="1000" dirty="0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4D45CF6D-8F0A-1C4E-5849-6269A8A918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2" t="6850" r="2118" b="1246"/>
          <a:stretch/>
        </p:blipFill>
        <p:spPr>
          <a:xfrm>
            <a:off x="6454284" y="2245172"/>
            <a:ext cx="3048820" cy="15109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F8F9BEA-DF97-3CD2-D904-FC0FB66B8804}"/>
              </a:ext>
            </a:extLst>
          </p:cNvPr>
          <p:cNvSpPr txBox="1"/>
          <p:nvPr/>
        </p:nvSpPr>
        <p:spPr>
          <a:xfrm>
            <a:off x="1587156" y="1787681"/>
            <a:ext cx="709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Photometric</a:t>
            </a:r>
            <a:r>
              <a:rPr lang="it-IT" b="1" dirty="0"/>
              <a:t> </a:t>
            </a:r>
            <a:r>
              <a:rPr lang="it-IT" b="1" dirty="0" err="1"/>
              <a:t>correction</a:t>
            </a:r>
            <a:r>
              <a:rPr lang="it-IT" b="1" dirty="0"/>
              <a:t> on MDIS and MASCS data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8ECCE06C-C8FC-CD67-84B3-905968D3BEA1}"/>
              </a:ext>
            </a:extLst>
          </p:cNvPr>
          <p:cNvGrpSpPr/>
          <p:nvPr/>
        </p:nvGrpSpPr>
        <p:grpSpPr>
          <a:xfrm>
            <a:off x="93757" y="4274774"/>
            <a:ext cx="3256108" cy="2541031"/>
            <a:chOff x="2618002" y="712060"/>
            <a:chExt cx="3256108" cy="2541031"/>
          </a:xfrm>
        </p:grpSpPr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89A71CAD-45CB-C138-F011-100E63C01050}"/>
                </a:ext>
              </a:extLst>
            </p:cNvPr>
            <p:cNvGrpSpPr/>
            <p:nvPr/>
          </p:nvGrpSpPr>
          <p:grpSpPr>
            <a:xfrm>
              <a:off x="2618002" y="712060"/>
              <a:ext cx="2587044" cy="2541031"/>
              <a:chOff x="-6966" y="4795"/>
              <a:chExt cx="6669022" cy="6853205"/>
            </a:xfrm>
          </p:grpSpPr>
          <p:pic>
            <p:nvPicPr>
              <p:cNvPr id="53" name="Immagine 52" descr="Immagine che contiene oscurità, bianco e nero, nero, grotta&#10;&#10;Descrizione generata automaticamente">
                <a:extLst>
                  <a:ext uri="{FF2B5EF4-FFF2-40B4-BE49-F238E27FC236}">
                    <a16:creationId xmlns:a16="http://schemas.microsoft.com/office/drawing/2014/main" id="{785F93D5-F765-B5EC-DD16-3C63E211B4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45" t="15224" r="20111" b="20840"/>
              <a:stretch/>
            </p:blipFill>
            <p:spPr>
              <a:xfrm>
                <a:off x="-1" y="4795"/>
                <a:ext cx="6662057" cy="6853205"/>
              </a:xfrm>
              <a:prstGeom prst="rect">
                <a:avLst/>
              </a:prstGeom>
            </p:spPr>
          </p:pic>
          <p:pic>
            <p:nvPicPr>
              <p:cNvPr id="54" name="Immagine 53" descr="Immagine che contiene Policromia, schermata, arte, Blu elettrico&#10;&#10;Descrizione generata automaticamente">
                <a:extLst>
                  <a:ext uri="{FF2B5EF4-FFF2-40B4-BE49-F238E27FC236}">
                    <a16:creationId xmlns:a16="http://schemas.microsoft.com/office/drawing/2014/main" id="{9B41FB08-8138-7A69-2FEE-DBF29971B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78" t="15163" r="20112" b="21144"/>
              <a:stretch/>
            </p:blipFill>
            <p:spPr>
              <a:xfrm>
                <a:off x="-6966" y="17161"/>
                <a:ext cx="6662056" cy="6832370"/>
              </a:xfrm>
              <a:prstGeom prst="rect">
                <a:avLst/>
              </a:prstGeom>
            </p:spPr>
          </p:pic>
        </p:grpSp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A7913DB5-9E5F-52B7-DA12-1E1076D11BDF}"/>
                </a:ext>
              </a:extLst>
            </p:cNvPr>
            <p:cNvGrpSpPr/>
            <p:nvPr/>
          </p:nvGrpSpPr>
          <p:grpSpPr>
            <a:xfrm>
              <a:off x="4317028" y="903537"/>
              <a:ext cx="1557082" cy="2094416"/>
              <a:chOff x="6263494" y="349903"/>
              <a:chExt cx="2313155" cy="3264668"/>
            </a:xfrm>
          </p:grpSpPr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4CFE1DE5-CD48-199C-4352-ADE2ABE23C93}"/>
                  </a:ext>
                </a:extLst>
              </p:cNvPr>
              <p:cNvSpPr txBox="1"/>
              <p:nvPr/>
            </p:nvSpPr>
            <p:spPr>
              <a:xfrm>
                <a:off x="6263494" y="349903"/>
                <a:ext cx="2313155" cy="359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900" dirty="0">
                    <a:solidFill>
                      <a:schemeClr val="bg1"/>
                    </a:solidFill>
                  </a:rPr>
                  <a:t>VIS </a:t>
                </a:r>
                <a:r>
                  <a:rPr lang="it-IT" sz="900" dirty="0" err="1">
                    <a:solidFill>
                      <a:schemeClr val="bg1"/>
                    </a:solidFill>
                  </a:rPr>
                  <a:t>Slope</a:t>
                </a:r>
                <a:r>
                  <a:rPr lang="it-IT" sz="900" dirty="0">
                    <a:solidFill>
                      <a:schemeClr val="bg1"/>
                    </a:solidFill>
                  </a:rPr>
                  <a:t> (µm</a:t>
                </a:r>
                <a:r>
                  <a:rPr lang="it-IT" sz="900" baseline="30000" dirty="0">
                    <a:solidFill>
                      <a:schemeClr val="bg1"/>
                    </a:solidFill>
                  </a:rPr>
                  <a:t>-1</a:t>
                </a:r>
                <a:r>
                  <a:rPr lang="it-IT" sz="9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  <p:grpSp>
            <p:nvGrpSpPr>
              <p:cNvPr id="47" name="Gruppo 46">
                <a:extLst>
                  <a:ext uri="{FF2B5EF4-FFF2-40B4-BE49-F238E27FC236}">
                    <a16:creationId xmlns:a16="http://schemas.microsoft.com/office/drawing/2014/main" id="{2C596B99-435F-C187-3EF0-CE5BD44155ED}"/>
                  </a:ext>
                </a:extLst>
              </p:cNvPr>
              <p:cNvGrpSpPr/>
              <p:nvPr/>
            </p:nvGrpSpPr>
            <p:grpSpPr>
              <a:xfrm>
                <a:off x="6662384" y="660198"/>
                <a:ext cx="951439" cy="2954373"/>
                <a:chOff x="6662384" y="660198"/>
                <a:chExt cx="951439" cy="2954373"/>
              </a:xfrm>
            </p:grpSpPr>
            <p:pic>
              <p:nvPicPr>
                <p:cNvPr id="48" name="Immagine 47">
                  <a:extLst>
                    <a:ext uri="{FF2B5EF4-FFF2-40B4-BE49-F238E27FC236}">
                      <a16:creationId xmlns:a16="http://schemas.microsoft.com/office/drawing/2014/main" id="{A2CEC61E-3FC3-F7A0-C6E9-365FBEDB8C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5466876" y="1958945"/>
                  <a:ext cx="2719535" cy="328519"/>
                </a:xfrm>
                <a:prstGeom prst="rect">
                  <a:avLst/>
                </a:prstGeom>
              </p:spPr>
            </p:pic>
            <p:sp>
              <p:nvSpPr>
                <p:cNvPr id="49" name="CasellaDiTesto 48">
                  <a:extLst>
                    <a:ext uri="{FF2B5EF4-FFF2-40B4-BE49-F238E27FC236}">
                      <a16:creationId xmlns:a16="http://schemas.microsoft.com/office/drawing/2014/main" id="{59E6FCDA-D303-7C1F-51EF-29518B562647}"/>
                    </a:ext>
                  </a:extLst>
                </p:cNvPr>
                <p:cNvSpPr txBox="1"/>
                <p:nvPr/>
              </p:nvSpPr>
              <p:spPr>
                <a:xfrm>
                  <a:off x="6922475" y="3254762"/>
                  <a:ext cx="660140" cy="359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900" dirty="0">
                      <a:solidFill>
                        <a:schemeClr val="bg1"/>
                      </a:solidFill>
                    </a:rPr>
                    <a:t>0.01</a:t>
                  </a:r>
                </a:p>
              </p:txBody>
            </p:sp>
            <p:sp>
              <p:nvSpPr>
                <p:cNvPr id="50" name="CasellaDiTesto 49">
                  <a:extLst>
                    <a:ext uri="{FF2B5EF4-FFF2-40B4-BE49-F238E27FC236}">
                      <a16:creationId xmlns:a16="http://schemas.microsoft.com/office/drawing/2014/main" id="{2DD29D35-43D4-3D3D-90A5-5948367109B1}"/>
                    </a:ext>
                  </a:extLst>
                </p:cNvPr>
                <p:cNvSpPr txBox="1"/>
                <p:nvPr/>
              </p:nvSpPr>
              <p:spPr>
                <a:xfrm>
                  <a:off x="6952667" y="2231404"/>
                  <a:ext cx="599754" cy="359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900" dirty="0">
                      <a:solidFill>
                        <a:schemeClr val="bg1"/>
                      </a:solidFill>
                    </a:rPr>
                    <a:t>0.09</a:t>
                  </a:r>
                </a:p>
              </p:txBody>
            </p:sp>
            <p:sp>
              <p:nvSpPr>
                <p:cNvPr id="51" name="CasellaDiTesto 50">
                  <a:extLst>
                    <a:ext uri="{FF2B5EF4-FFF2-40B4-BE49-F238E27FC236}">
                      <a16:creationId xmlns:a16="http://schemas.microsoft.com/office/drawing/2014/main" id="{AAB360A7-11FB-E1D2-BAF3-F77853A39EA1}"/>
                    </a:ext>
                  </a:extLst>
                </p:cNvPr>
                <p:cNvSpPr txBox="1"/>
                <p:nvPr/>
              </p:nvSpPr>
              <p:spPr>
                <a:xfrm>
                  <a:off x="6936510" y="1439058"/>
                  <a:ext cx="599754" cy="359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900" dirty="0">
                      <a:solidFill>
                        <a:schemeClr val="bg1"/>
                      </a:solidFill>
                    </a:rPr>
                    <a:t>0.11</a:t>
                  </a:r>
                </a:p>
              </p:txBody>
            </p:sp>
            <p:sp>
              <p:nvSpPr>
                <p:cNvPr id="52" name="CasellaDiTesto 51">
                  <a:extLst>
                    <a:ext uri="{FF2B5EF4-FFF2-40B4-BE49-F238E27FC236}">
                      <a16:creationId xmlns:a16="http://schemas.microsoft.com/office/drawing/2014/main" id="{CAC6D3AC-53EE-C293-3D40-14E2975D5705}"/>
                    </a:ext>
                  </a:extLst>
                </p:cNvPr>
                <p:cNvSpPr txBox="1"/>
                <p:nvPr/>
              </p:nvSpPr>
              <p:spPr>
                <a:xfrm>
                  <a:off x="6927007" y="660198"/>
                  <a:ext cx="686816" cy="359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900" dirty="0">
                      <a:solidFill>
                        <a:schemeClr val="bg1"/>
                      </a:solidFill>
                    </a:rPr>
                    <a:t>0.17</a:t>
                  </a:r>
                </a:p>
              </p:txBody>
            </p:sp>
          </p:grpSp>
        </p:grpSp>
      </p:grp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78F527D1-CC50-1A1A-5787-E7FEA28EA628}"/>
              </a:ext>
            </a:extLst>
          </p:cNvPr>
          <p:cNvSpPr txBox="1"/>
          <p:nvPr/>
        </p:nvSpPr>
        <p:spPr>
          <a:xfrm>
            <a:off x="142424" y="86542"/>
            <a:ext cx="3771208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Investigated</a:t>
            </a:r>
            <a:r>
              <a:rPr lang="it-IT" dirty="0"/>
              <a:t> </a:t>
            </a:r>
            <a:r>
              <a:rPr lang="it-IT" dirty="0" err="1"/>
              <a:t>pyroclastic</a:t>
            </a:r>
            <a:r>
              <a:rPr lang="it-IT" dirty="0"/>
              <a:t> </a:t>
            </a:r>
            <a:r>
              <a:rPr lang="it-IT" dirty="0" err="1"/>
              <a:t>deposits</a:t>
            </a:r>
            <a:r>
              <a:rPr lang="it-IT" dirty="0"/>
              <a:t>:</a:t>
            </a:r>
          </a:p>
          <a:p>
            <a:r>
              <a:rPr lang="it-IT" dirty="0" err="1"/>
              <a:t>Orm</a:t>
            </a:r>
            <a:r>
              <a:rPr lang="it-IT" dirty="0"/>
              <a:t> </a:t>
            </a:r>
            <a:r>
              <a:rPr lang="it-IT" dirty="0" err="1"/>
              <a:t>Faculae</a:t>
            </a:r>
            <a:r>
              <a:rPr lang="it-IT" dirty="0"/>
              <a:t> </a:t>
            </a:r>
            <a:r>
              <a:rPr lang="en-US" sz="1800" dirty="0"/>
              <a:t>(27.11°N, 60.28°W)</a:t>
            </a:r>
            <a:endParaRPr lang="it-IT" dirty="0"/>
          </a:p>
          <a:p>
            <a:r>
              <a:rPr lang="it-IT" dirty="0" err="1"/>
              <a:t>Serp</a:t>
            </a:r>
            <a:r>
              <a:rPr lang="it-IT" dirty="0"/>
              <a:t> Facula </a:t>
            </a:r>
            <a:r>
              <a:rPr lang="en-US" sz="1800" dirty="0"/>
              <a:t>(3.44°N, 50.24°E)</a:t>
            </a:r>
            <a:endParaRPr lang="it-IT" dirty="0"/>
          </a:p>
          <a:p>
            <a:r>
              <a:rPr lang="it-IT" dirty="0" err="1"/>
              <a:t>Agwo</a:t>
            </a:r>
            <a:r>
              <a:rPr lang="it-IT" dirty="0"/>
              <a:t> Facula</a:t>
            </a:r>
            <a:r>
              <a:rPr lang="it-IT" sz="1800" dirty="0"/>
              <a:t> (</a:t>
            </a:r>
            <a:r>
              <a:rPr lang="en-US" sz="1800" dirty="0"/>
              <a:t>22.40°N, 146.14°E)</a:t>
            </a:r>
            <a:endParaRPr lang="it-IT" dirty="0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F6C4865-6DD2-E141-0452-682F98CF068D}"/>
              </a:ext>
            </a:extLst>
          </p:cNvPr>
          <p:cNvSpPr txBox="1"/>
          <p:nvPr/>
        </p:nvSpPr>
        <p:spPr>
          <a:xfrm>
            <a:off x="665528" y="3905442"/>
            <a:ext cx="525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Spectral</a:t>
            </a:r>
            <a:r>
              <a:rPr lang="it-IT" b="1" dirty="0"/>
              <a:t> </a:t>
            </a:r>
            <a:r>
              <a:rPr lang="it-IT" b="1" dirty="0" err="1"/>
              <a:t>analysis</a:t>
            </a:r>
            <a:r>
              <a:rPr lang="it-IT" b="1" dirty="0"/>
              <a:t> of the </a:t>
            </a:r>
            <a:r>
              <a:rPr lang="it-IT" b="1" dirty="0" err="1"/>
              <a:t>faculae</a:t>
            </a:r>
            <a:endParaRPr lang="it-IT" b="1" dirty="0"/>
          </a:p>
        </p:txBody>
      </p: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9B0FA752-9094-C2A1-F3C4-E84EE3E3F3EE}"/>
              </a:ext>
            </a:extLst>
          </p:cNvPr>
          <p:cNvGrpSpPr/>
          <p:nvPr/>
        </p:nvGrpSpPr>
        <p:grpSpPr>
          <a:xfrm>
            <a:off x="5341052" y="4266166"/>
            <a:ext cx="2556638" cy="2553936"/>
            <a:chOff x="9580650" y="716645"/>
            <a:chExt cx="2556638" cy="2553936"/>
          </a:xfrm>
        </p:grpSpPr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124D4718-D920-0076-80E5-4FB44F1B06F6}"/>
                </a:ext>
              </a:extLst>
            </p:cNvPr>
            <p:cNvGrpSpPr/>
            <p:nvPr/>
          </p:nvGrpSpPr>
          <p:grpSpPr>
            <a:xfrm>
              <a:off x="9583941" y="716645"/>
              <a:ext cx="2553347" cy="2553936"/>
              <a:chOff x="-18392" y="-37993"/>
              <a:chExt cx="7313635" cy="6827939"/>
            </a:xfrm>
          </p:grpSpPr>
          <p:pic>
            <p:nvPicPr>
              <p:cNvPr id="67" name="Immagine 66" descr="Immagine che contiene luna, Oggetto astronomico, spazio, natura&#10;&#10;Descrizione generata automaticamente">
                <a:extLst>
                  <a:ext uri="{FF2B5EF4-FFF2-40B4-BE49-F238E27FC236}">
                    <a16:creationId xmlns:a16="http://schemas.microsoft.com/office/drawing/2014/main" id="{7B5F6FDE-D3D0-D873-5ED8-474E12132E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42" t="26093" r="21200" b="32186"/>
              <a:stretch/>
            </p:blipFill>
            <p:spPr>
              <a:xfrm>
                <a:off x="0" y="-14276"/>
                <a:ext cx="7295243" cy="6804222"/>
              </a:xfrm>
              <a:prstGeom prst="rect">
                <a:avLst/>
              </a:prstGeom>
            </p:spPr>
          </p:pic>
          <p:pic>
            <p:nvPicPr>
              <p:cNvPr id="68" name="Immagine 67" descr="Immagine che contiene Policromia, arte, schermata, Elementi grafici&#10;&#10;Descrizione generata automaticamente">
                <a:extLst>
                  <a:ext uri="{FF2B5EF4-FFF2-40B4-BE49-F238E27FC236}">
                    <a16:creationId xmlns:a16="http://schemas.microsoft.com/office/drawing/2014/main" id="{8B6860D3-EC5C-37B2-02C1-F48CB8E2A7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5" t="25918" r="21277" b="32361"/>
              <a:stretch/>
            </p:blipFill>
            <p:spPr>
              <a:xfrm>
                <a:off x="-18392" y="-37993"/>
                <a:ext cx="7304103" cy="6804222"/>
              </a:xfrm>
              <a:prstGeom prst="rect">
                <a:avLst/>
              </a:prstGeom>
            </p:spPr>
          </p:pic>
        </p:grpSp>
        <p:grpSp>
          <p:nvGrpSpPr>
            <p:cNvPr id="59" name="Gruppo 58">
              <a:extLst>
                <a:ext uri="{FF2B5EF4-FFF2-40B4-BE49-F238E27FC236}">
                  <a16:creationId xmlns:a16="http://schemas.microsoft.com/office/drawing/2014/main" id="{06B8F045-B0FE-FCE8-6723-966775DDF8AE}"/>
                </a:ext>
              </a:extLst>
            </p:cNvPr>
            <p:cNvGrpSpPr/>
            <p:nvPr/>
          </p:nvGrpSpPr>
          <p:grpSpPr>
            <a:xfrm>
              <a:off x="9580650" y="766755"/>
              <a:ext cx="1543136" cy="2475817"/>
              <a:chOff x="6426037" y="377317"/>
              <a:chExt cx="2313155" cy="3173307"/>
            </a:xfrm>
          </p:grpSpPr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3992ADBA-BA8A-07D4-BD6B-499CD51AFC84}"/>
                  </a:ext>
                </a:extLst>
              </p:cNvPr>
              <p:cNvSpPr txBox="1"/>
              <p:nvPr/>
            </p:nvSpPr>
            <p:spPr>
              <a:xfrm>
                <a:off x="6426037" y="377317"/>
                <a:ext cx="2313155" cy="295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900" dirty="0">
                    <a:solidFill>
                      <a:schemeClr val="bg1"/>
                    </a:solidFill>
                  </a:rPr>
                  <a:t>VIS </a:t>
                </a:r>
                <a:r>
                  <a:rPr lang="it-IT" sz="900" dirty="0" err="1">
                    <a:solidFill>
                      <a:schemeClr val="bg1"/>
                    </a:solidFill>
                  </a:rPr>
                  <a:t>Slope</a:t>
                </a:r>
                <a:r>
                  <a:rPr lang="it-IT" sz="900" dirty="0">
                    <a:solidFill>
                      <a:schemeClr val="bg1"/>
                    </a:solidFill>
                  </a:rPr>
                  <a:t> (µm</a:t>
                </a:r>
                <a:r>
                  <a:rPr lang="it-IT" sz="900" baseline="30000" dirty="0">
                    <a:solidFill>
                      <a:schemeClr val="bg1"/>
                    </a:solidFill>
                  </a:rPr>
                  <a:t>-1</a:t>
                </a:r>
                <a:r>
                  <a:rPr lang="it-IT" sz="9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  <p:grpSp>
            <p:nvGrpSpPr>
              <p:cNvPr id="61" name="Gruppo 60">
                <a:extLst>
                  <a:ext uri="{FF2B5EF4-FFF2-40B4-BE49-F238E27FC236}">
                    <a16:creationId xmlns:a16="http://schemas.microsoft.com/office/drawing/2014/main" id="{AC3ADAD8-4D4C-A874-8F7B-8564B196BF71}"/>
                  </a:ext>
                </a:extLst>
              </p:cNvPr>
              <p:cNvGrpSpPr/>
              <p:nvPr/>
            </p:nvGrpSpPr>
            <p:grpSpPr>
              <a:xfrm>
                <a:off x="6662384" y="660198"/>
                <a:ext cx="1361394" cy="2890426"/>
                <a:chOff x="6662384" y="660198"/>
                <a:chExt cx="1361394" cy="2890426"/>
              </a:xfrm>
            </p:grpSpPr>
            <p:pic>
              <p:nvPicPr>
                <p:cNvPr id="62" name="Immagine 61">
                  <a:extLst>
                    <a:ext uri="{FF2B5EF4-FFF2-40B4-BE49-F238E27FC236}">
                      <a16:creationId xmlns:a16="http://schemas.microsoft.com/office/drawing/2014/main" id="{33E3B721-1F91-66D4-E80B-2711386FC1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5466876" y="1958945"/>
                  <a:ext cx="2719535" cy="328519"/>
                </a:xfrm>
                <a:prstGeom prst="rect">
                  <a:avLst/>
                </a:prstGeom>
              </p:spPr>
            </p:pic>
            <p:sp>
              <p:nvSpPr>
                <p:cNvPr id="63" name="CasellaDiTesto 62">
                  <a:extLst>
                    <a:ext uri="{FF2B5EF4-FFF2-40B4-BE49-F238E27FC236}">
                      <a16:creationId xmlns:a16="http://schemas.microsoft.com/office/drawing/2014/main" id="{69644AB7-CDA9-096E-D30A-4FD257E0A8A7}"/>
                    </a:ext>
                  </a:extLst>
                </p:cNvPr>
                <p:cNvSpPr txBox="1"/>
                <p:nvPr/>
              </p:nvSpPr>
              <p:spPr>
                <a:xfrm>
                  <a:off x="6922475" y="3254762"/>
                  <a:ext cx="660140" cy="295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900" dirty="0">
                      <a:solidFill>
                        <a:schemeClr val="bg1"/>
                      </a:solidFill>
                    </a:rPr>
                    <a:t>0.01</a:t>
                  </a:r>
                </a:p>
              </p:txBody>
            </p:sp>
            <p:sp>
              <p:nvSpPr>
                <p:cNvPr id="64" name="CasellaDiTesto 63">
                  <a:extLst>
                    <a:ext uri="{FF2B5EF4-FFF2-40B4-BE49-F238E27FC236}">
                      <a16:creationId xmlns:a16="http://schemas.microsoft.com/office/drawing/2014/main" id="{8F3BB007-7CA4-C916-A6B1-DE034927D187}"/>
                    </a:ext>
                  </a:extLst>
                </p:cNvPr>
                <p:cNvSpPr txBox="1"/>
                <p:nvPr/>
              </p:nvSpPr>
              <p:spPr>
                <a:xfrm>
                  <a:off x="6952668" y="2231404"/>
                  <a:ext cx="793945" cy="295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900" dirty="0">
                      <a:solidFill>
                        <a:schemeClr val="bg1"/>
                      </a:solidFill>
                    </a:rPr>
                    <a:t>0.10</a:t>
                  </a:r>
                </a:p>
              </p:txBody>
            </p:sp>
            <p:sp>
              <p:nvSpPr>
                <p:cNvPr id="65" name="CasellaDiTesto 64">
                  <a:extLst>
                    <a:ext uri="{FF2B5EF4-FFF2-40B4-BE49-F238E27FC236}">
                      <a16:creationId xmlns:a16="http://schemas.microsoft.com/office/drawing/2014/main" id="{78DD4864-19F8-7621-9088-6DE5F29949FB}"/>
                    </a:ext>
                  </a:extLst>
                </p:cNvPr>
                <p:cNvSpPr txBox="1"/>
                <p:nvPr/>
              </p:nvSpPr>
              <p:spPr>
                <a:xfrm>
                  <a:off x="6936508" y="1439059"/>
                  <a:ext cx="793946" cy="295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900" dirty="0">
                      <a:solidFill>
                        <a:schemeClr val="bg1"/>
                      </a:solidFill>
                    </a:rPr>
                    <a:t>0.12</a:t>
                  </a:r>
                </a:p>
              </p:txBody>
            </p:sp>
            <p:sp>
              <p:nvSpPr>
                <p:cNvPr id="66" name="CasellaDiTesto 65">
                  <a:extLst>
                    <a:ext uri="{FF2B5EF4-FFF2-40B4-BE49-F238E27FC236}">
                      <a16:creationId xmlns:a16="http://schemas.microsoft.com/office/drawing/2014/main" id="{802E0CE3-98F4-3DE7-B574-99C1E2E95EB7}"/>
                    </a:ext>
                  </a:extLst>
                </p:cNvPr>
                <p:cNvSpPr txBox="1"/>
                <p:nvPr/>
              </p:nvSpPr>
              <p:spPr>
                <a:xfrm>
                  <a:off x="6927005" y="660198"/>
                  <a:ext cx="1096773" cy="2958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900" dirty="0">
                      <a:solidFill>
                        <a:schemeClr val="bg1"/>
                      </a:solidFill>
                    </a:rPr>
                    <a:t>0.15</a:t>
                  </a:r>
                </a:p>
              </p:txBody>
            </p:sp>
          </p:grpSp>
        </p:grpSp>
      </p:grp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E6563397-93E0-37E9-D6A4-C8F37E45A51A}"/>
              </a:ext>
            </a:extLst>
          </p:cNvPr>
          <p:cNvGrpSpPr/>
          <p:nvPr/>
        </p:nvGrpSpPr>
        <p:grpSpPr>
          <a:xfrm>
            <a:off x="2748545" y="4274774"/>
            <a:ext cx="3087645" cy="2548400"/>
            <a:chOff x="2678752" y="3649747"/>
            <a:chExt cx="3087645" cy="2548400"/>
          </a:xfrm>
        </p:grpSpPr>
        <p:grpSp>
          <p:nvGrpSpPr>
            <p:cNvPr id="69" name="Gruppo 68">
              <a:extLst>
                <a:ext uri="{FF2B5EF4-FFF2-40B4-BE49-F238E27FC236}">
                  <a16:creationId xmlns:a16="http://schemas.microsoft.com/office/drawing/2014/main" id="{4394B42C-C1CB-EAAD-167F-93F5560F3768}"/>
                </a:ext>
              </a:extLst>
            </p:cNvPr>
            <p:cNvGrpSpPr/>
            <p:nvPr/>
          </p:nvGrpSpPr>
          <p:grpSpPr>
            <a:xfrm>
              <a:off x="2678752" y="3649747"/>
              <a:ext cx="2550249" cy="2548400"/>
              <a:chOff x="569766" y="679478"/>
              <a:chExt cx="5641196" cy="5896710"/>
            </a:xfrm>
          </p:grpSpPr>
          <p:pic>
            <p:nvPicPr>
              <p:cNvPr id="70" name="Immagine 69" descr="Immagine che contiene Oggetto astronomico, Universo, spazio, Spazio esterno&#10;&#10;Descrizione generata automaticamente">
                <a:extLst>
                  <a:ext uri="{FF2B5EF4-FFF2-40B4-BE49-F238E27FC236}">
                    <a16:creationId xmlns:a16="http://schemas.microsoft.com/office/drawing/2014/main" id="{895CD9DD-C3F9-78D0-9182-8A47D6A17A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10" t="9909" r="7877" b="9218"/>
              <a:stretch/>
            </p:blipFill>
            <p:spPr>
              <a:xfrm>
                <a:off x="569766" y="679478"/>
                <a:ext cx="5641195" cy="5879656"/>
              </a:xfrm>
              <a:prstGeom prst="rect">
                <a:avLst/>
              </a:prstGeom>
            </p:spPr>
          </p:pic>
          <p:pic>
            <p:nvPicPr>
              <p:cNvPr id="71" name="Immagine 70" descr="Immagine che contiene Policromia, viola, violetto, Lilac&#10;&#10;Descrizione generata automaticamente">
                <a:extLst>
                  <a:ext uri="{FF2B5EF4-FFF2-40B4-BE49-F238E27FC236}">
                    <a16:creationId xmlns:a16="http://schemas.microsoft.com/office/drawing/2014/main" id="{30F309F4-EAE9-92B0-3A8B-D1EFCC85D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10" t="9909" r="7877" b="9218"/>
              <a:stretch/>
            </p:blipFill>
            <p:spPr>
              <a:xfrm>
                <a:off x="570275" y="697061"/>
                <a:ext cx="5640687" cy="5879127"/>
              </a:xfrm>
              <a:prstGeom prst="rect">
                <a:avLst/>
              </a:prstGeom>
            </p:spPr>
          </p:pic>
        </p:grpSp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FB0CDE27-E022-8A8F-5E54-04C607930C79}"/>
                </a:ext>
              </a:extLst>
            </p:cNvPr>
            <p:cNvGrpSpPr/>
            <p:nvPr/>
          </p:nvGrpSpPr>
          <p:grpSpPr>
            <a:xfrm>
              <a:off x="4223261" y="3686188"/>
              <a:ext cx="1543136" cy="2396980"/>
              <a:chOff x="6263494" y="349903"/>
              <a:chExt cx="2313155" cy="3212636"/>
            </a:xfrm>
          </p:grpSpPr>
          <p:sp>
            <p:nvSpPr>
              <p:cNvPr id="73" name="CasellaDiTesto 72">
                <a:extLst>
                  <a:ext uri="{FF2B5EF4-FFF2-40B4-BE49-F238E27FC236}">
                    <a16:creationId xmlns:a16="http://schemas.microsoft.com/office/drawing/2014/main" id="{E1A5ABD6-9BB0-4CD8-CB94-AA0136F53F29}"/>
                  </a:ext>
                </a:extLst>
              </p:cNvPr>
              <p:cNvSpPr txBox="1"/>
              <p:nvPr/>
            </p:nvSpPr>
            <p:spPr>
              <a:xfrm>
                <a:off x="6263494" y="349903"/>
                <a:ext cx="23131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900" dirty="0">
                    <a:solidFill>
                      <a:schemeClr val="bg1"/>
                    </a:solidFill>
                  </a:rPr>
                  <a:t>VIS </a:t>
                </a:r>
                <a:r>
                  <a:rPr lang="it-IT" sz="900" dirty="0" err="1">
                    <a:solidFill>
                      <a:schemeClr val="bg1"/>
                    </a:solidFill>
                  </a:rPr>
                  <a:t>Slope</a:t>
                </a:r>
                <a:r>
                  <a:rPr lang="it-IT" sz="900" dirty="0">
                    <a:solidFill>
                      <a:schemeClr val="bg1"/>
                    </a:solidFill>
                  </a:rPr>
                  <a:t> (µm</a:t>
                </a:r>
                <a:r>
                  <a:rPr lang="it-IT" sz="900" baseline="30000" dirty="0">
                    <a:solidFill>
                      <a:schemeClr val="bg1"/>
                    </a:solidFill>
                  </a:rPr>
                  <a:t>-1</a:t>
                </a:r>
                <a:r>
                  <a:rPr lang="it-IT" sz="9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  <p:grpSp>
            <p:nvGrpSpPr>
              <p:cNvPr id="74" name="Gruppo 73">
                <a:extLst>
                  <a:ext uri="{FF2B5EF4-FFF2-40B4-BE49-F238E27FC236}">
                    <a16:creationId xmlns:a16="http://schemas.microsoft.com/office/drawing/2014/main" id="{FACDB2A5-C097-36B1-33B6-A1B7CA2C6AE4}"/>
                  </a:ext>
                </a:extLst>
              </p:cNvPr>
              <p:cNvGrpSpPr/>
              <p:nvPr/>
            </p:nvGrpSpPr>
            <p:grpSpPr>
              <a:xfrm>
                <a:off x="6662384" y="660198"/>
                <a:ext cx="951439" cy="2902341"/>
                <a:chOff x="6662384" y="660198"/>
                <a:chExt cx="951439" cy="2902341"/>
              </a:xfrm>
            </p:grpSpPr>
            <p:pic>
              <p:nvPicPr>
                <p:cNvPr id="75" name="Immagine 74">
                  <a:extLst>
                    <a:ext uri="{FF2B5EF4-FFF2-40B4-BE49-F238E27FC236}">
                      <a16:creationId xmlns:a16="http://schemas.microsoft.com/office/drawing/2014/main" id="{265F164D-9A5C-1A1B-7AC6-51788D6065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5466876" y="1958945"/>
                  <a:ext cx="2719535" cy="328519"/>
                </a:xfrm>
                <a:prstGeom prst="rect">
                  <a:avLst/>
                </a:prstGeom>
              </p:spPr>
            </p:pic>
            <p:sp>
              <p:nvSpPr>
                <p:cNvPr id="76" name="CasellaDiTesto 75">
                  <a:extLst>
                    <a:ext uri="{FF2B5EF4-FFF2-40B4-BE49-F238E27FC236}">
                      <a16:creationId xmlns:a16="http://schemas.microsoft.com/office/drawing/2014/main" id="{7A5FF5E5-8A35-67ED-8B12-9AE82F554159}"/>
                    </a:ext>
                  </a:extLst>
                </p:cNvPr>
                <p:cNvSpPr txBox="1"/>
                <p:nvPr/>
              </p:nvSpPr>
              <p:spPr>
                <a:xfrm>
                  <a:off x="6922475" y="3254762"/>
                  <a:ext cx="6601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900" dirty="0">
                      <a:solidFill>
                        <a:schemeClr val="bg1"/>
                      </a:solidFill>
                    </a:rPr>
                    <a:t>0.01</a:t>
                  </a:r>
                </a:p>
              </p:txBody>
            </p:sp>
            <p:sp>
              <p:nvSpPr>
                <p:cNvPr id="77" name="CasellaDiTesto 76">
                  <a:extLst>
                    <a:ext uri="{FF2B5EF4-FFF2-40B4-BE49-F238E27FC236}">
                      <a16:creationId xmlns:a16="http://schemas.microsoft.com/office/drawing/2014/main" id="{AF59B55C-8034-BD2E-E9D0-DB666912FD2B}"/>
                    </a:ext>
                  </a:extLst>
                </p:cNvPr>
                <p:cNvSpPr txBox="1"/>
                <p:nvPr/>
              </p:nvSpPr>
              <p:spPr>
                <a:xfrm>
                  <a:off x="6952668" y="2231404"/>
                  <a:ext cx="5997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900" dirty="0">
                      <a:solidFill>
                        <a:schemeClr val="bg1"/>
                      </a:solidFill>
                    </a:rPr>
                    <a:t>0.10</a:t>
                  </a:r>
                </a:p>
              </p:txBody>
            </p:sp>
            <p:sp>
              <p:nvSpPr>
                <p:cNvPr id="78" name="CasellaDiTesto 77">
                  <a:extLst>
                    <a:ext uri="{FF2B5EF4-FFF2-40B4-BE49-F238E27FC236}">
                      <a16:creationId xmlns:a16="http://schemas.microsoft.com/office/drawing/2014/main" id="{8F1CB931-FDA5-5743-7FD6-8E5385093A59}"/>
                    </a:ext>
                  </a:extLst>
                </p:cNvPr>
                <p:cNvSpPr txBox="1"/>
                <p:nvPr/>
              </p:nvSpPr>
              <p:spPr>
                <a:xfrm>
                  <a:off x="6936510" y="1439058"/>
                  <a:ext cx="5997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900" dirty="0">
                      <a:solidFill>
                        <a:schemeClr val="bg1"/>
                      </a:solidFill>
                    </a:rPr>
                    <a:t>0.12</a:t>
                  </a:r>
                </a:p>
              </p:txBody>
            </p:sp>
            <p:sp>
              <p:nvSpPr>
                <p:cNvPr id="79" name="CasellaDiTesto 78">
                  <a:extLst>
                    <a:ext uri="{FF2B5EF4-FFF2-40B4-BE49-F238E27FC236}">
                      <a16:creationId xmlns:a16="http://schemas.microsoft.com/office/drawing/2014/main" id="{51DA0C46-011F-03E0-DE0F-A74A4F2FB043}"/>
                    </a:ext>
                  </a:extLst>
                </p:cNvPr>
                <p:cNvSpPr txBox="1"/>
                <p:nvPr/>
              </p:nvSpPr>
              <p:spPr>
                <a:xfrm>
                  <a:off x="6927007" y="660198"/>
                  <a:ext cx="68681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900" dirty="0">
                      <a:solidFill>
                        <a:schemeClr val="bg1"/>
                      </a:solidFill>
                    </a:rPr>
                    <a:t>0.15</a:t>
                  </a:r>
                </a:p>
              </p:txBody>
            </p:sp>
          </p:grpSp>
        </p:grpSp>
      </p:grp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13D248E5-D0C1-BF62-3C2F-7AF762DCA1B9}"/>
              </a:ext>
            </a:extLst>
          </p:cNvPr>
          <p:cNvSpPr txBox="1"/>
          <p:nvPr/>
        </p:nvSpPr>
        <p:spPr>
          <a:xfrm>
            <a:off x="57883" y="4266166"/>
            <a:ext cx="19058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chemeClr val="bg1"/>
                </a:solidFill>
              </a:rPr>
              <a:t>Orm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Faculae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9BB0B4B5-483A-9326-E4DE-6AB5DD6B0D65}"/>
              </a:ext>
            </a:extLst>
          </p:cNvPr>
          <p:cNvSpPr txBox="1"/>
          <p:nvPr/>
        </p:nvSpPr>
        <p:spPr>
          <a:xfrm>
            <a:off x="2745217" y="4251849"/>
            <a:ext cx="19058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chemeClr val="bg1"/>
                </a:solidFill>
              </a:rPr>
              <a:t>Serp</a:t>
            </a:r>
            <a:r>
              <a:rPr lang="it-IT" sz="1200" dirty="0">
                <a:solidFill>
                  <a:schemeClr val="bg1"/>
                </a:solidFill>
              </a:rPr>
              <a:t> Facula </a:t>
            </a: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DC86FDBF-362A-9A16-1955-5F065C7D0E9E}"/>
              </a:ext>
            </a:extLst>
          </p:cNvPr>
          <p:cNvSpPr txBox="1"/>
          <p:nvPr/>
        </p:nvSpPr>
        <p:spPr>
          <a:xfrm>
            <a:off x="6762212" y="6322817"/>
            <a:ext cx="19058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chemeClr val="bg1"/>
                </a:solidFill>
              </a:rPr>
              <a:t>Agwo</a:t>
            </a:r>
            <a:r>
              <a:rPr lang="it-IT" sz="1200" dirty="0">
                <a:solidFill>
                  <a:schemeClr val="bg1"/>
                </a:solidFill>
              </a:rPr>
              <a:t> Facula </a:t>
            </a:r>
          </a:p>
        </p:txBody>
      </p:sp>
      <p:sp>
        <p:nvSpPr>
          <p:cNvPr id="85" name="Ovale 84">
            <a:extLst>
              <a:ext uri="{FF2B5EF4-FFF2-40B4-BE49-F238E27FC236}">
                <a16:creationId xmlns:a16="http://schemas.microsoft.com/office/drawing/2014/main" id="{5EA931DE-20FE-354B-A9C2-EF12165FCDA5}"/>
              </a:ext>
            </a:extLst>
          </p:cNvPr>
          <p:cNvSpPr/>
          <p:nvPr/>
        </p:nvSpPr>
        <p:spPr>
          <a:xfrm>
            <a:off x="1004607" y="4976653"/>
            <a:ext cx="357473" cy="3693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Ovale 85">
            <a:extLst>
              <a:ext uri="{FF2B5EF4-FFF2-40B4-BE49-F238E27FC236}">
                <a16:creationId xmlns:a16="http://schemas.microsoft.com/office/drawing/2014/main" id="{3A68BEA2-1E9F-DB39-465F-A07E060064B9}"/>
              </a:ext>
            </a:extLst>
          </p:cNvPr>
          <p:cNvSpPr/>
          <p:nvPr/>
        </p:nvSpPr>
        <p:spPr>
          <a:xfrm>
            <a:off x="3573104" y="5157033"/>
            <a:ext cx="707708" cy="67510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Ovale 86">
            <a:extLst>
              <a:ext uri="{FF2B5EF4-FFF2-40B4-BE49-F238E27FC236}">
                <a16:creationId xmlns:a16="http://schemas.microsoft.com/office/drawing/2014/main" id="{3D4294C1-A3EF-34F1-7B57-24CF4FAF3600}"/>
              </a:ext>
            </a:extLst>
          </p:cNvPr>
          <p:cNvSpPr/>
          <p:nvPr/>
        </p:nvSpPr>
        <p:spPr>
          <a:xfrm>
            <a:off x="6595831" y="4900249"/>
            <a:ext cx="707708" cy="67510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69776F4D-956B-8CF4-3F7F-3B70B1D77801}"/>
              </a:ext>
            </a:extLst>
          </p:cNvPr>
          <p:cNvSpPr txBox="1"/>
          <p:nvPr/>
        </p:nvSpPr>
        <p:spPr>
          <a:xfrm>
            <a:off x="7946332" y="4374513"/>
            <a:ext cx="406799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maps of reflectance and VIS slope, estimated in photometrically corrected MDIS cubes,  provide insights about the extent of the faculae and the symmetric/asymmetric distribution of the pyroclastic deposits. </a:t>
            </a:r>
          </a:p>
          <a:p>
            <a:pPr algn="just">
              <a:spcAft>
                <a:spcPts val="800"/>
              </a:spcAft>
            </a:pPr>
            <a:r>
              <a:rPr lang="en-US" sz="10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Agwo</a:t>
            </a:r>
            <a:r>
              <a:rPr lang="en-US" sz="1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Facula shows a higher amount of pyroclastic deposits in the eastern side, while </a:t>
            </a:r>
            <a:r>
              <a:rPr lang="en-US" sz="10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Serp</a:t>
            </a:r>
            <a:r>
              <a:rPr lang="en-US" sz="1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Facula in the norther side</a:t>
            </a:r>
          </a:p>
          <a:p>
            <a:pPr algn="just">
              <a:spcAft>
                <a:spcPts val="800"/>
              </a:spcAft>
            </a:pPr>
            <a:r>
              <a:rPr lang="en-US" sz="1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Faculae are brighter and redder with respect to the surrounding terrain. The brightness and reddening of the MDIS spectra reduces moving further away from the vent</a:t>
            </a:r>
            <a:endParaRPr lang="en-US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endParaRPr lang="it-IT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asellaDiTesto 89">
                <a:extLst>
                  <a:ext uri="{FF2B5EF4-FFF2-40B4-BE49-F238E27FC236}">
                    <a16:creationId xmlns:a16="http://schemas.microsoft.com/office/drawing/2014/main" id="{FF9FE156-D256-0C42-1120-75366B659987}"/>
                  </a:ext>
                </a:extLst>
              </p:cNvPr>
              <p:cNvSpPr txBox="1"/>
              <p:nvPr/>
            </p:nvSpPr>
            <p:spPr>
              <a:xfrm>
                <a:off x="493144" y="4697083"/>
                <a:ext cx="136635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</a:rPr>
                  <a:t>Orm </a:t>
                </a:r>
                <a:r>
                  <a:rPr lang="it-IT" sz="1200" dirty="0" err="1">
                    <a:solidFill>
                      <a:schemeClr val="bg1"/>
                    </a:solidFill>
                  </a:rPr>
                  <a:t>Faculae</a:t>
                </a:r>
                <a:r>
                  <a:rPr lang="it-IT" sz="1200" dirty="0">
                    <a:solidFill>
                      <a:schemeClr val="bg1"/>
                    </a:solidFill>
                  </a:rPr>
                  <a:t> NE </a:t>
                </a:r>
                <a14:m>
                  <m:oMath xmlns:m="http://schemas.openxmlformats.org/officeDocument/2006/math">
                    <m:r>
                      <a:rPr lang="it-IT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it-IT" sz="1200" dirty="0">
                    <a:solidFill>
                      <a:schemeClr val="bg1"/>
                    </a:solidFill>
                  </a:rPr>
                  <a:t> km Radius</a:t>
                </a:r>
              </a:p>
            </p:txBody>
          </p:sp>
        </mc:Choice>
        <mc:Fallback xmlns="">
          <p:sp>
            <p:nvSpPr>
              <p:cNvPr id="90" name="CasellaDiTesto 89">
                <a:extLst>
                  <a:ext uri="{FF2B5EF4-FFF2-40B4-BE49-F238E27FC236}">
                    <a16:creationId xmlns:a16="http://schemas.microsoft.com/office/drawing/2014/main" id="{FF9FE156-D256-0C42-1120-75366B659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44" y="4697083"/>
                <a:ext cx="1366352" cy="461665"/>
              </a:xfrm>
              <a:prstGeom prst="rect">
                <a:avLst/>
              </a:prstGeom>
              <a:blipFill>
                <a:blip r:embed="rId11"/>
                <a:stretch>
                  <a:fillRect l="-446" t="-1333" b="-1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asellaDiTesto 91">
                <a:extLst>
                  <a:ext uri="{FF2B5EF4-FFF2-40B4-BE49-F238E27FC236}">
                    <a16:creationId xmlns:a16="http://schemas.microsoft.com/office/drawing/2014/main" id="{C924191A-C4BD-F058-7E1C-FC4B782B6E85}"/>
                  </a:ext>
                </a:extLst>
              </p:cNvPr>
              <p:cNvSpPr txBox="1"/>
              <p:nvPr/>
            </p:nvSpPr>
            <p:spPr>
              <a:xfrm>
                <a:off x="3290466" y="4867098"/>
                <a:ext cx="136635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1200" dirty="0">
                    <a:solidFill>
                      <a:schemeClr val="bg1"/>
                    </a:solidFill>
                  </a:rPr>
                  <a:t>42 km Radius</a:t>
                </a:r>
              </a:p>
            </p:txBody>
          </p:sp>
        </mc:Choice>
        <mc:Fallback xmlns="">
          <p:sp>
            <p:nvSpPr>
              <p:cNvPr id="92" name="CasellaDiTesto 91">
                <a:extLst>
                  <a:ext uri="{FF2B5EF4-FFF2-40B4-BE49-F238E27FC236}">
                    <a16:creationId xmlns:a16="http://schemas.microsoft.com/office/drawing/2014/main" id="{C924191A-C4BD-F058-7E1C-FC4B782B6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466" y="4867098"/>
                <a:ext cx="1366352" cy="276999"/>
              </a:xfrm>
              <a:prstGeom prst="rect">
                <a:avLst/>
              </a:prstGeom>
              <a:blipFill>
                <a:blip r:embed="rId12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asellaDiTesto 92">
                <a:extLst>
                  <a:ext uri="{FF2B5EF4-FFF2-40B4-BE49-F238E27FC236}">
                    <a16:creationId xmlns:a16="http://schemas.microsoft.com/office/drawing/2014/main" id="{36272C81-9010-CC20-4CD7-CEC7DFD70CCA}"/>
                  </a:ext>
                </a:extLst>
              </p:cNvPr>
              <p:cNvSpPr txBox="1"/>
              <p:nvPr/>
            </p:nvSpPr>
            <p:spPr>
              <a:xfrm>
                <a:off x="6366999" y="4657600"/>
                <a:ext cx="136635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1200" dirty="0">
                    <a:solidFill>
                      <a:schemeClr val="bg1"/>
                    </a:solidFill>
                  </a:rPr>
                  <a:t>23 km Radius</a:t>
                </a:r>
              </a:p>
            </p:txBody>
          </p:sp>
        </mc:Choice>
        <mc:Fallback xmlns="">
          <p:sp>
            <p:nvSpPr>
              <p:cNvPr id="93" name="CasellaDiTesto 92">
                <a:extLst>
                  <a:ext uri="{FF2B5EF4-FFF2-40B4-BE49-F238E27FC236}">
                    <a16:creationId xmlns:a16="http://schemas.microsoft.com/office/drawing/2014/main" id="{36272C81-9010-CC20-4CD7-CEC7DFD70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999" y="4657600"/>
                <a:ext cx="1366352" cy="276999"/>
              </a:xfrm>
              <a:prstGeom prst="rect">
                <a:avLst/>
              </a:prstGeom>
              <a:blipFill>
                <a:blip r:embed="rId13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uppo 93">
            <a:extLst>
              <a:ext uri="{FF2B5EF4-FFF2-40B4-BE49-F238E27FC236}">
                <a16:creationId xmlns:a16="http://schemas.microsoft.com/office/drawing/2014/main" id="{73D51A00-F3F8-CE36-A909-8F4BDE55FF8E}"/>
              </a:ext>
            </a:extLst>
          </p:cNvPr>
          <p:cNvGrpSpPr/>
          <p:nvPr/>
        </p:nvGrpSpPr>
        <p:grpSpPr>
          <a:xfrm>
            <a:off x="8071604" y="60027"/>
            <a:ext cx="2181165" cy="1401198"/>
            <a:chOff x="8610600" y="2727423"/>
            <a:chExt cx="2181165" cy="1401198"/>
          </a:xfrm>
        </p:grpSpPr>
        <p:pic>
          <p:nvPicPr>
            <p:cNvPr id="95" name="Immagine 94" descr="Immagine che contiene vicino&#10;&#10;Descrizione generata automaticamente">
              <a:extLst>
                <a:ext uri="{FF2B5EF4-FFF2-40B4-BE49-F238E27FC236}">
                  <a16:creationId xmlns:a16="http://schemas.microsoft.com/office/drawing/2014/main" id="{A5029ED9-B705-E730-08EF-94821417F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2" t="36237" r="43011" b="39478"/>
            <a:stretch/>
          </p:blipFill>
          <p:spPr>
            <a:xfrm>
              <a:off x="8610600" y="2727423"/>
              <a:ext cx="2181165" cy="140119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07512C21-2F04-3CC3-A1D4-EB744C38A22D}"/>
                </a:ext>
              </a:extLst>
            </p:cNvPr>
            <p:cNvSpPr txBox="1"/>
            <p:nvPr/>
          </p:nvSpPr>
          <p:spPr>
            <a:xfrm>
              <a:off x="8643371" y="3800378"/>
              <a:ext cx="169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solidFill>
                    <a:schemeClr val="bg1"/>
                  </a:solidFill>
                </a:rPr>
                <a:t>Agwo</a:t>
              </a:r>
              <a:r>
                <a:rPr lang="it-IT" sz="1400" dirty="0">
                  <a:solidFill>
                    <a:schemeClr val="bg1"/>
                  </a:solidFill>
                </a:rPr>
                <a:t> Facula </a:t>
              </a:r>
            </a:p>
          </p:txBody>
        </p:sp>
      </p:grpSp>
      <p:grpSp>
        <p:nvGrpSpPr>
          <p:cNvPr id="97" name="Gruppo 96">
            <a:extLst>
              <a:ext uri="{FF2B5EF4-FFF2-40B4-BE49-F238E27FC236}">
                <a16:creationId xmlns:a16="http://schemas.microsoft.com/office/drawing/2014/main" id="{C240723F-65B4-E909-B13A-E24248FC8B55}"/>
              </a:ext>
            </a:extLst>
          </p:cNvPr>
          <p:cNvGrpSpPr/>
          <p:nvPr/>
        </p:nvGrpSpPr>
        <p:grpSpPr>
          <a:xfrm>
            <a:off x="6361229" y="76835"/>
            <a:ext cx="2319128" cy="1419839"/>
            <a:chOff x="6349613" y="3226116"/>
            <a:chExt cx="2319128" cy="1419839"/>
          </a:xfrm>
        </p:grpSpPr>
        <p:pic>
          <p:nvPicPr>
            <p:cNvPr id="98" name="Immagine 97" descr="Immagine che contiene piastrellato, stanzadabagno&#10;&#10;Descrizione generata automaticamente">
              <a:extLst>
                <a:ext uri="{FF2B5EF4-FFF2-40B4-BE49-F238E27FC236}">
                  <a16:creationId xmlns:a16="http://schemas.microsoft.com/office/drawing/2014/main" id="{3C7A367F-9364-059B-2680-CB33BF63E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2" t="12101" r="30768" b="14866"/>
            <a:stretch/>
          </p:blipFill>
          <p:spPr>
            <a:xfrm>
              <a:off x="6372221" y="3226116"/>
              <a:ext cx="1437810" cy="138440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AA302E0F-CD28-CEF5-6C50-20F458362D5C}"/>
                </a:ext>
              </a:extLst>
            </p:cNvPr>
            <p:cNvSpPr txBox="1"/>
            <p:nvPr/>
          </p:nvSpPr>
          <p:spPr>
            <a:xfrm>
              <a:off x="6349613" y="4338178"/>
              <a:ext cx="2319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solidFill>
                    <a:schemeClr val="bg1"/>
                  </a:solidFill>
                </a:rPr>
                <a:t>Serp</a:t>
              </a:r>
              <a:r>
                <a:rPr lang="it-IT" sz="1400" dirty="0">
                  <a:solidFill>
                    <a:schemeClr val="bg1"/>
                  </a:solidFill>
                </a:rPr>
                <a:t> Facula</a:t>
              </a:r>
            </a:p>
          </p:txBody>
        </p:sp>
      </p:grpSp>
      <p:grpSp>
        <p:nvGrpSpPr>
          <p:cNvPr id="100" name="Gruppo 99">
            <a:extLst>
              <a:ext uri="{FF2B5EF4-FFF2-40B4-BE49-F238E27FC236}">
                <a16:creationId xmlns:a16="http://schemas.microsoft.com/office/drawing/2014/main" id="{38F2BC8A-7AAA-68AA-3480-CDFF4331D871}"/>
              </a:ext>
            </a:extLst>
          </p:cNvPr>
          <p:cNvGrpSpPr/>
          <p:nvPr/>
        </p:nvGrpSpPr>
        <p:grpSpPr>
          <a:xfrm>
            <a:off x="4294512" y="80957"/>
            <a:ext cx="1930897" cy="1408568"/>
            <a:chOff x="107266" y="1379390"/>
            <a:chExt cx="1930897" cy="1408568"/>
          </a:xfrm>
        </p:grpSpPr>
        <p:pic>
          <p:nvPicPr>
            <p:cNvPr id="101" name="Immagine 100">
              <a:extLst>
                <a:ext uri="{FF2B5EF4-FFF2-40B4-BE49-F238E27FC236}">
                  <a16:creationId xmlns:a16="http://schemas.microsoft.com/office/drawing/2014/main" id="{2FAD922C-11BC-E91C-6F32-ACCE6579A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3" r="16539"/>
            <a:stretch/>
          </p:blipFill>
          <p:spPr>
            <a:xfrm>
              <a:off x="132265" y="1379390"/>
              <a:ext cx="1905898" cy="140119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02" name="CasellaDiTesto 101">
              <a:extLst>
                <a:ext uri="{FF2B5EF4-FFF2-40B4-BE49-F238E27FC236}">
                  <a16:creationId xmlns:a16="http://schemas.microsoft.com/office/drawing/2014/main" id="{3C558B83-EB15-B34A-28F0-10731C65E589}"/>
                </a:ext>
              </a:extLst>
            </p:cNvPr>
            <p:cNvSpPr txBox="1"/>
            <p:nvPr/>
          </p:nvSpPr>
          <p:spPr>
            <a:xfrm>
              <a:off x="107266" y="2480181"/>
              <a:ext cx="13508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solidFill>
                    <a:schemeClr val="bg1"/>
                  </a:solidFill>
                </a:rPr>
                <a:t>Orm</a:t>
              </a:r>
              <a:r>
                <a:rPr lang="it-IT" sz="1400" dirty="0">
                  <a:solidFill>
                    <a:schemeClr val="bg1"/>
                  </a:solidFill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</a:rPr>
                <a:t>Faculae</a:t>
              </a:r>
              <a:r>
                <a:rPr lang="it-IT" sz="1400" dirty="0">
                  <a:solidFill>
                    <a:schemeClr val="bg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3388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magine 57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38CFA9F7-114F-E19B-AA9C-B7E791D38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94" y="4686176"/>
            <a:ext cx="2158404" cy="1720390"/>
          </a:xfrm>
          <a:prstGeom prst="rect">
            <a:avLst/>
          </a:prstGeom>
        </p:spPr>
      </p:pic>
      <p:pic>
        <p:nvPicPr>
          <p:cNvPr id="60" name="Immagine 59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B9D8B486-D46F-FF4A-CED7-A308A56EC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719" y="4656314"/>
            <a:ext cx="2204122" cy="1851258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D63AA533-98BE-A75A-257A-E42976D9A3B4}"/>
              </a:ext>
            </a:extLst>
          </p:cNvPr>
          <p:cNvGrpSpPr/>
          <p:nvPr/>
        </p:nvGrpSpPr>
        <p:grpSpPr>
          <a:xfrm>
            <a:off x="2678535" y="1696794"/>
            <a:ext cx="2466943" cy="1837860"/>
            <a:chOff x="4127863" y="1988296"/>
            <a:chExt cx="6331131" cy="4869704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3A0B8458-107E-F138-F02E-6E985ADC9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28"/>
            <a:stretch/>
          </p:blipFill>
          <p:spPr>
            <a:xfrm>
              <a:off x="8360229" y="1988296"/>
              <a:ext cx="2098765" cy="4869704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3429A27B-5C25-DA7E-D00E-BF75BC46A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480"/>
            <a:stretch/>
          </p:blipFill>
          <p:spPr>
            <a:xfrm>
              <a:off x="4127863" y="1993780"/>
              <a:ext cx="4232366" cy="4864219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8C76A39-C877-7589-73F3-D92C2F82DC49}"/>
              </a:ext>
            </a:extLst>
          </p:cNvPr>
          <p:cNvSpPr txBox="1"/>
          <p:nvPr/>
        </p:nvSpPr>
        <p:spPr>
          <a:xfrm>
            <a:off x="0" y="-27133"/>
            <a:ext cx="5771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Spectral</a:t>
            </a:r>
            <a:r>
              <a:rPr lang="it-IT" b="1" dirty="0"/>
              <a:t>, </a:t>
            </a:r>
            <a:r>
              <a:rPr lang="it-IT" b="1" dirty="0" err="1"/>
              <a:t>morphological</a:t>
            </a:r>
            <a:r>
              <a:rPr lang="it-IT" b="1" dirty="0"/>
              <a:t> and </a:t>
            </a:r>
            <a:r>
              <a:rPr lang="it-IT" b="1" dirty="0" err="1"/>
              <a:t>topographical</a:t>
            </a:r>
            <a:r>
              <a:rPr lang="it-IT" b="1" dirty="0"/>
              <a:t> </a:t>
            </a:r>
            <a:r>
              <a:rPr lang="it-IT" b="1" dirty="0" err="1"/>
              <a:t>analysis</a:t>
            </a:r>
            <a:r>
              <a:rPr lang="it-IT" b="1" dirty="0"/>
              <a:t> of the </a:t>
            </a:r>
            <a:r>
              <a:rPr lang="it-IT" b="1" dirty="0" err="1"/>
              <a:t>vent</a:t>
            </a:r>
            <a:endParaRPr lang="it-IT" b="1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3EA8E9EE-DA94-9995-8C35-66F7DF162912}"/>
              </a:ext>
            </a:extLst>
          </p:cNvPr>
          <p:cNvGrpSpPr/>
          <p:nvPr/>
        </p:nvGrpSpPr>
        <p:grpSpPr>
          <a:xfrm>
            <a:off x="3198160" y="534377"/>
            <a:ext cx="2090851" cy="1366214"/>
            <a:chOff x="3176873" y="835663"/>
            <a:chExt cx="3118844" cy="167989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9F6AFF4-5133-9BFD-AE8F-D15CE2287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6873" y="835663"/>
              <a:ext cx="2498019" cy="1679894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DC27D39B-2395-4E76-477D-B82CE0696975}"/>
                </a:ext>
              </a:extLst>
            </p:cNvPr>
            <p:cNvSpPr txBox="1"/>
            <p:nvPr/>
          </p:nvSpPr>
          <p:spPr>
            <a:xfrm>
              <a:off x="4532597" y="2185602"/>
              <a:ext cx="1763120" cy="261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 err="1"/>
                <a:t>Rothery</a:t>
              </a:r>
              <a:r>
                <a:rPr lang="it-IT" sz="1100" dirty="0"/>
                <a:t>+(2014)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87772EEB-C2C2-5A3B-FD03-F4F887AB8D1F}"/>
              </a:ext>
            </a:extLst>
          </p:cNvPr>
          <p:cNvGrpSpPr/>
          <p:nvPr/>
        </p:nvGrpSpPr>
        <p:grpSpPr>
          <a:xfrm>
            <a:off x="913360" y="541752"/>
            <a:ext cx="2031867" cy="1373821"/>
            <a:chOff x="2453962" y="628570"/>
            <a:chExt cx="7079404" cy="4559716"/>
          </a:xfrm>
        </p:grpSpPr>
        <p:pic>
          <p:nvPicPr>
            <p:cNvPr id="16" name="Immagine 15" descr="Immagine che contiene luna, Oggetto astronomico, spazio, natura&#10;&#10;Descrizione generata automaticamente">
              <a:extLst>
                <a:ext uri="{FF2B5EF4-FFF2-40B4-BE49-F238E27FC236}">
                  <a16:creationId xmlns:a16="http://schemas.microsoft.com/office/drawing/2014/main" id="{B409ACC5-D328-4A58-4CB2-4DF5A2268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19" t="37789" r="33941" b="54258"/>
            <a:stretch/>
          </p:blipFill>
          <p:spPr>
            <a:xfrm>
              <a:off x="2464706" y="628570"/>
              <a:ext cx="7068660" cy="4534468"/>
            </a:xfrm>
            <a:prstGeom prst="rect">
              <a:avLst/>
            </a:prstGeom>
          </p:spPr>
        </p:pic>
        <p:pic>
          <p:nvPicPr>
            <p:cNvPr id="17" name="Immagine 16" descr="Immagine che contiene Policromia, arte, schermata, Elementi grafici&#10;&#10;Descrizione generata automaticamente">
              <a:extLst>
                <a:ext uri="{FF2B5EF4-FFF2-40B4-BE49-F238E27FC236}">
                  <a16:creationId xmlns:a16="http://schemas.microsoft.com/office/drawing/2014/main" id="{6802CDEE-B95F-275E-BE22-8FBB4F467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54" t="37759" r="33926" b="54288"/>
            <a:stretch/>
          </p:blipFill>
          <p:spPr>
            <a:xfrm>
              <a:off x="2453962" y="653821"/>
              <a:ext cx="7068657" cy="4534465"/>
            </a:xfrm>
            <a:prstGeom prst="rect">
              <a:avLst/>
            </a:prstGeom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08853D72-6830-8721-F8DD-AA9234526BFC}"/>
              </a:ext>
            </a:extLst>
          </p:cNvPr>
          <p:cNvGrpSpPr/>
          <p:nvPr/>
        </p:nvGrpSpPr>
        <p:grpSpPr>
          <a:xfrm>
            <a:off x="208987" y="309097"/>
            <a:ext cx="1250845" cy="1664233"/>
            <a:chOff x="6426037" y="377317"/>
            <a:chExt cx="2313155" cy="3221456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7208A52-A622-8922-603B-4C7282ECB8ED}"/>
                </a:ext>
              </a:extLst>
            </p:cNvPr>
            <p:cNvSpPr txBox="1"/>
            <p:nvPr/>
          </p:nvSpPr>
          <p:spPr>
            <a:xfrm>
              <a:off x="6426037" y="377317"/>
              <a:ext cx="2313155" cy="295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/>
                <a:t>VIS </a:t>
              </a:r>
              <a:r>
                <a:rPr lang="it-IT" sz="900" dirty="0" err="1"/>
                <a:t>Slope</a:t>
              </a:r>
              <a:r>
                <a:rPr lang="it-IT" sz="900" dirty="0"/>
                <a:t> (µm</a:t>
              </a:r>
              <a:r>
                <a:rPr lang="it-IT" sz="900" baseline="30000" dirty="0"/>
                <a:t>-1</a:t>
              </a:r>
              <a:r>
                <a:rPr lang="it-IT" sz="900" dirty="0"/>
                <a:t>)</a:t>
              </a:r>
            </a:p>
          </p:txBody>
        </p: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447C10AF-781D-48E0-FCC2-3694D151A022}"/>
                </a:ext>
              </a:extLst>
            </p:cNvPr>
            <p:cNvGrpSpPr/>
            <p:nvPr/>
          </p:nvGrpSpPr>
          <p:grpSpPr>
            <a:xfrm>
              <a:off x="6662384" y="660198"/>
              <a:ext cx="1361394" cy="2938575"/>
              <a:chOff x="6662384" y="660198"/>
              <a:chExt cx="1361394" cy="2938575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F2773E4F-4C7F-ACC9-1CF3-856F82E6A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466876" y="1958945"/>
                <a:ext cx="2719535" cy="328519"/>
              </a:xfrm>
              <a:prstGeom prst="rect">
                <a:avLst/>
              </a:prstGeom>
            </p:spPr>
          </p:pic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88FFC83-3DD6-B1B5-8663-371ECE06D49D}"/>
                  </a:ext>
                </a:extLst>
              </p:cNvPr>
              <p:cNvSpPr txBox="1"/>
              <p:nvPr/>
            </p:nvSpPr>
            <p:spPr>
              <a:xfrm>
                <a:off x="6922475" y="3254763"/>
                <a:ext cx="824138" cy="344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900" dirty="0"/>
                  <a:t>0.01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CBAE3065-8B3B-3E76-0ED7-091D32F8C53A}"/>
                  </a:ext>
                </a:extLst>
              </p:cNvPr>
              <p:cNvSpPr txBox="1"/>
              <p:nvPr/>
            </p:nvSpPr>
            <p:spPr>
              <a:xfrm>
                <a:off x="6952668" y="2231404"/>
                <a:ext cx="793945" cy="295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900" dirty="0"/>
                  <a:t>0.10</a:t>
                </a: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615068D-4F75-1703-20EC-CE697F2CCDEE}"/>
                  </a:ext>
                </a:extLst>
              </p:cNvPr>
              <p:cNvSpPr txBox="1"/>
              <p:nvPr/>
            </p:nvSpPr>
            <p:spPr>
              <a:xfrm>
                <a:off x="6936508" y="1439059"/>
                <a:ext cx="793946" cy="295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900" dirty="0"/>
                  <a:t>0.12</a:t>
                </a: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2840381-1A8E-FD02-BFFD-D42DD5331308}"/>
                  </a:ext>
                </a:extLst>
              </p:cNvPr>
              <p:cNvSpPr txBox="1"/>
              <p:nvPr/>
            </p:nvSpPr>
            <p:spPr>
              <a:xfrm>
                <a:off x="6927005" y="660198"/>
                <a:ext cx="1096773" cy="295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900" dirty="0"/>
                  <a:t>0.15</a:t>
                </a:r>
              </a:p>
            </p:txBody>
          </p:sp>
        </p:grpSp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29219711-933B-4979-C705-E9CD47F0CA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791" y="1960134"/>
            <a:ext cx="2060732" cy="1373821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9B73740-86FB-2C46-29D7-802F46E0B4F4}"/>
              </a:ext>
            </a:extLst>
          </p:cNvPr>
          <p:cNvSpPr txBox="1"/>
          <p:nvPr/>
        </p:nvSpPr>
        <p:spPr>
          <a:xfrm>
            <a:off x="3377387" y="288668"/>
            <a:ext cx="194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Agwo</a:t>
            </a:r>
            <a:r>
              <a:rPr lang="it-IT" i="1" dirty="0"/>
              <a:t> Facula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862D0A7-749E-5D3D-A124-13BFC87525CD}"/>
              </a:ext>
            </a:extLst>
          </p:cNvPr>
          <p:cNvSpPr txBox="1"/>
          <p:nvPr/>
        </p:nvSpPr>
        <p:spPr>
          <a:xfrm>
            <a:off x="82116" y="3452820"/>
            <a:ext cx="5532621" cy="107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compound vent of the facula are made of multiple pits with different age. For </a:t>
            </a:r>
            <a:r>
              <a:rPr lang="en-US" sz="1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Agwo</a:t>
            </a: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Facula older to younger pits are from A to I (Rother+, 2014). A slight correlation between spectral parameters and age of the pits suggests either </a:t>
            </a: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vertical heterogeneity in the crustal composition (deeper layers are richer in C) or a progressive mixing with the surrounding terrain. The topography relates the spectrally dark area inside the vent of </a:t>
            </a:r>
            <a:r>
              <a:rPr lang="en-US" sz="1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Agwo</a:t>
            </a: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Facula (richer in C) to a depressed region and the high-resolution geological map highlights a rougher surface for younger pits. </a:t>
            </a:r>
            <a:endParaRPr lang="it-IT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4F0F286-02BA-754E-4927-2A45092BB060}"/>
              </a:ext>
            </a:extLst>
          </p:cNvPr>
          <p:cNvSpPr txBox="1"/>
          <p:nvPr/>
        </p:nvSpPr>
        <p:spPr>
          <a:xfrm>
            <a:off x="168763" y="6197746"/>
            <a:ext cx="5471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 recently exposed hollow-like material occurs in the vent of the faculae, supported by the spectral and topographical investigation, and the high-resolution geological maps. The case of Orm faculae NE is shown, where a mass movement in the western rim of the vent probably exposed hollow-like material with a 630-nm band in MDIS spectra</a:t>
            </a:r>
            <a:endParaRPr lang="it-IT" sz="10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Immagine 44" descr="Immagine che contiene testo, diagramma, linea, Carattere&#10;&#10;Descrizione generata automaticamente">
            <a:extLst>
              <a:ext uri="{FF2B5EF4-FFF2-40B4-BE49-F238E27FC236}">
                <a16:creationId xmlns:a16="http://schemas.microsoft.com/office/drawing/2014/main" id="{01FE9850-5B77-6F16-7F7F-B7722E3549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78" y="4658208"/>
            <a:ext cx="2054218" cy="1617282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BA93BE8-9068-6E68-4782-6748030EA950}"/>
              </a:ext>
            </a:extLst>
          </p:cNvPr>
          <p:cNvSpPr txBox="1"/>
          <p:nvPr/>
        </p:nvSpPr>
        <p:spPr>
          <a:xfrm>
            <a:off x="208987" y="4929224"/>
            <a:ext cx="232013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000" b="1" dirty="0" err="1">
                <a:solidFill>
                  <a:srgbClr val="FF0000"/>
                </a:solidFill>
              </a:rPr>
              <a:t>slumping</a:t>
            </a:r>
            <a:r>
              <a:rPr lang="it-IT" sz="1000" b="1" dirty="0">
                <a:solidFill>
                  <a:srgbClr val="FF0000"/>
                </a:solidFill>
              </a:rPr>
              <a:t> </a:t>
            </a:r>
            <a:r>
              <a:rPr lang="it-IT" sz="1000" b="1" dirty="0" err="1">
                <a:solidFill>
                  <a:srgbClr val="FF0000"/>
                </a:solidFill>
              </a:rPr>
              <a:t>structure</a:t>
            </a:r>
            <a:r>
              <a:rPr lang="it-IT" sz="1000" b="1" dirty="0">
                <a:solidFill>
                  <a:srgbClr val="FF0000"/>
                </a:solidFill>
              </a:rPr>
              <a:t>, mass </a:t>
            </a:r>
            <a:r>
              <a:rPr lang="it-IT" sz="1000" b="1" dirty="0" err="1">
                <a:solidFill>
                  <a:srgbClr val="FF0000"/>
                </a:solidFill>
              </a:rPr>
              <a:t>movement</a:t>
            </a:r>
            <a:r>
              <a:rPr lang="it-IT" sz="1000" b="1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88041A20-8677-C6BF-DE97-6438A6B65E43}"/>
              </a:ext>
            </a:extLst>
          </p:cNvPr>
          <p:cNvGrpSpPr/>
          <p:nvPr/>
        </p:nvGrpSpPr>
        <p:grpSpPr>
          <a:xfrm>
            <a:off x="168763" y="4863528"/>
            <a:ext cx="2773379" cy="1276891"/>
            <a:chOff x="82116" y="4841415"/>
            <a:chExt cx="2773379" cy="1276891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C339C214-B97E-FB8D-D0D2-1F433C11B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886" t="4610"/>
            <a:stretch/>
          </p:blipFill>
          <p:spPr>
            <a:xfrm>
              <a:off x="82116" y="4841415"/>
              <a:ext cx="2773379" cy="1276891"/>
            </a:xfrm>
            <a:prstGeom prst="rect">
              <a:avLst/>
            </a:prstGeom>
          </p:spPr>
        </p:pic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565C68B7-B705-EABB-297B-5B0D7AA029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092" y="5166686"/>
              <a:ext cx="149878" cy="31317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BAC45D14-BDE0-BE29-9936-7AE113832CB0}"/>
              </a:ext>
            </a:extLst>
          </p:cNvPr>
          <p:cNvSpPr txBox="1"/>
          <p:nvPr/>
        </p:nvSpPr>
        <p:spPr>
          <a:xfrm>
            <a:off x="1874344" y="4516061"/>
            <a:ext cx="194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Orm</a:t>
            </a:r>
            <a:r>
              <a:rPr lang="it-IT" i="1" dirty="0"/>
              <a:t> </a:t>
            </a:r>
            <a:r>
              <a:rPr lang="it-IT" i="1" dirty="0" err="1"/>
              <a:t>Faculae</a:t>
            </a:r>
            <a:r>
              <a:rPr lang="it-IT" i="1" dirty="0"/>
              <a:t> NE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DCA95A93-DD4C-947B-9D73-808FBF686576}"/>
              </a:ext>
            </a:extLst>
          </p:cNvPr>
          <p:cNvSpPr txBox="1"/>
          <p:nvPr/>
        </p:nvSpPr>
        <p:spPr>
          <a:xfrm>
            <a:off x="7688768" y="21463"/>
            <a:ext cx="331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Laboratory</a:t>
            </a:r>
            <a:r>
              <a:rPr lang="it-IT" b="1" dirty="0"/>
              <a:t> </a:t>
            </a:r>
            <a:r>
              <a:rPr lang="it-IT" b="1" dirty="0" err="1"/>
              <a:t>experiment</a:t>
            </a:r>
            <a:endParaRPr lang="it-IT" b="1" dirty="0"/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7A647280-BC95-E680-478D-CB7C1941C299}"/>
              </a:ext>
            </a:extLst>
          </p:cNvPr>
          <p:cNvSpPr txBox="1"/>
          <p:nvPr/>
        </p:nvSpPr>
        <p:spPr>
          <a:xfrm>
            <a:off x="7584304" y="2413923"/>
            <a:ext cx="331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Spectral</a:t>
            </a:r>
            <a:r>
              <a:rPr lang="it-IT" b="1" dirty="0"/>
              <a:t> </a:t>
            </a:r>
            <a:r>
              <a:rPr lang="it-IT" b="1" dirty="0" err="1"/>
              <a:t>modelling</a:t>
            </a:r>
            <a:endParaRPr lang="it-IT" b="1" dirty="0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C944352F-544F-1533-9F0C-EF6B38398979}"/>
              </a:ext>
            </a:extLst>
          </p:cNvPr>
          <p:cNvSpPr txBox="1"/>
          <p:nvPr/>
        </p:nvSpPr>
        <p:spPr>
          <a:xfrm>
            <a:off x="7586335" y="4507832"/>
            <a:ext cx="331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Unexpected</a:t>
            </a:r>
            <a:r>
              <a:rPr lang="it-IT" b="1" dirty="0"/>
              <a:t> </a:t>
            </a:r>
            <a:r>
              <a:rPr lang="it-IT" b="1" dirty="0" err="1"/>
              <a:t>spectral</a:t>
            </a:r>
            <a:r>
              <a:rPr lang="it-IT" b="1" dirty="0"/>
              <a:t> feature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3B7377F5-C6E4-EE22-D4F7-15E767EB6867}"/>
              </a:ext>
            </a:extLst>
          </p:cNvPr>
          <p:cNvSpPr txBox="1"/>
          <p:nvPr/>
        </p:nvSpPr>
        <p:spPr>
          <a:xfrm>
            <a:off x="6963899" y="6419708"/>
            <a:ext cx="4379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An absorption feature at 830 nm was detected in freshly exposed material in the Praxiteles basin (hosting Orm Faculae), ascribed to Fe-rich minerals.</a:t>
            </a:r>
            <a:endParaRPr lang="it-IT" sz="10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9" name="Immagine 58" descr="Immagine che contiene testo, Spazio esterno, schermata, astronomia&#10;&#10;Descrizione generata automaticamente">
            <a:extLst>
              <a:ext uri="{FF2B5EF4-FFF2-40B4-BE49-F238E27FC236}">
                <a16:creationId xmlns:a16="http://schemas.microsoft.com/office/drawing/2014/main" id="{4AD6BBD0-00E8-D10E-2C60-71D9EF3D5C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5"/>
          <a:stretch/>
        </p:blipFill>
        <p:spPr>
          <a:xfrm>
            <a:off x="7887129" y="4929224"/>
            <a:ext cx="2000024" cy="1177230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19635FD6-1307-2B6D-9117-DF7CB1E171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8974" y="464566"/>
            <a:ext cx="2111602" cy="1787369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52DE5553-C799-9B0B-68C6-A7956C49B4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7602" y="467154"/>
            <a:ext cx="2082665" cy="1851258"/>
          </a:xfrm>
          <a:prstGeom prst="rect">
            <a:avLst/>
          </a:prstGeom>
        </p:spPr>
      </p:pic>
      <p:cxnSp>
        <p:nvCxnSpPr>
          <p:cNvPr id="69" name="Connettore diritto 68">
            <a:extLst>
              <a:ext uri="{FF2B5EF4-FFF2-40B4-BE49-F238E27FC236}">
                <a16:creationId xmlns:a16="http://schemas.microsoft.com/office/drawing/2014/main" id="{30261A5B-402F-4021-2E29-5E4B6F805B76}"/>
              </a:ext>
            </a:extLst>
          </p:cNvPr>
          <p:cNvCxnSpPr>
            <a:cxnSpLocks/>
          </p:cNvCxnSpPr>
          <p:nvPr/>
        </p:nvCxnSpPr>
        <p:spPr>
          <a:xfrm>
            <a:off x="82116" y="385519"/>
            <a:ext cx="0" cy="6434299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diritto 69">
            <a:extLst>
              <a:ext uri="{FF2B5EF4-FFF2-40B4-BE49-F238E27FC236}">
                <a16:creationId xmlns:a16="http://schemas.microsoft.com/office/drawing/2014/main" id="{05CC9579-E0E1-394C-C07C-809FD928D94A}"/>
              </a:ext>
            </a:extLst>
          </p:cNvPr>
          <p:cNvCxnSpPr>
            <a:cxnSpLocks/>
          </p:cNvCxnSpPr>
          <p:nvPr/>
        </p:nvCxnSpPr>
        <p:spPr>
          <a:xfrm>
            <a:off x="5533539" y="335698"/>
            <a:ext cx="0" cy="648412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F6ADE66A-FC6F-95B0-EAD1-83E5E16A3894}"/>
              </a:ext>
            </a:extLst>
          </p:cNvPr>
          <p:cNvSpPr txBox="1"/>
          <p:nvPr/>
        </p:nvSpPr>
        <p:spPr>
          <a:xfrm>
            <a:off x="9673295" y="689346"/>
            <a:ext cx="25187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binary mixtures analogue of pyroclastic deposits are made of: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mafic component and graphite (C:1%,2%,3%,4%,5%,10%);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mafic component and </a:t>
            </a:r>
            <a:r>
              <a:rPr lang="en-US" sz="1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sulphide</a:t>
            </a:r>
            <a:r>
              <a:rPr lang="en-US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(CaS:5%,10%,15%,20%,25%,30%). </a:t>
            </a:r>
          </a:p>
          <a:p>
            <a:r>
              <a:rPr lang="en-US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reflectance decreases with a higher amount of graphite and increases with a higher amount of </a:t>
            </a:r>
            <a:r>
              <a:rPr lang="en-US" sz="1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</a:t>
            </a:r>
            <a:r>
              <a:rPr lang="en-US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it-IT" sz="1000" dirty="0"/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3548A196-C6D3-B077-988A-9F1884422B58}"/>
              </a:ext>
            </a:extLst>
          </p:cNvPr>
          <p:cNvSpPr txBox="1"/>
          <p:nvPr/>
        </p:nvSpPr>
        <p:spPr>
          <a:xfrm>
            <a:off x="9026554" y="2833253"/>
            <a:ext cx="26455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Space Weathering effects on Mercury were mimicked by simulating (with Bruggeman model) the occurrence of nanophase carbon particles on norite-glass mixture </a:t>
            </a: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percentage of 0.05%, 0.1%, 0,2%, 0.5% to 1%. Spectra are progressively </a:t>
            </a:r>
            <a:r>
              <a:rPr lang="en-US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darker, redder and featureless, similar to Mercury’s ones,</a:t>
            </a:r>
          </a:p>
          <a:p>
            <a:pPr algn="just"/>
            <a:r>
              <a:rPr lang="en-US" sz="1000" dirty="0">
                <a:latin typeface="Aptos" panose="020B0004020202020204" pitchFamily="34" charset="0"/>
                <a:cs typeface="Times New Roman" panose="02020603050405020304" pitchFamily="18" charset="0"/>
              </a:rPr>
              <a:t>The image compares the modelled spectra with MASCS spectrum of Mercury (grey spectrum). </a:t>
            </a:r>
            <a:endParaRPr lang="it-IT" sz="1000" dirty="0"/>
          </a:p>
        </p:txBody>
      </p:sp>
      <p:pic>
        <p:nvPicPr>
          <p:cNvPr id="85" name="Immagine 84">
            <a:extLst>
              <a:ext uri="{FF2B5EF4-FFF2-40B4-BE49-F238E27FC236}">
                <a16:creationId xmlns:a16="http://schemas.microsoft.com/office/drawing/2014/main" id="{0765104E-4CDA-9EC9-F912-DF9449B146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33682" y="2700946"/>
            <a:ext cx="3192872" cy="17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430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665</Words>
  <Application>Microsoft Office PowerPoint</Application>
  <PresentationFormat>Widescreen</PresentationFormat>
  <Paragraphs>62</Paragraphs>
  <Slides>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Cambria Math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Galiano</dc:creator>
  <cp:lastModifiedBy>Anna Galiano</cp:lastModifiedBy>
  <cp:revision>15</cp:revision>
  <dcterms:created xsi:type="dcterms:W3CDTF">2025-04-29T12:57:59Z</dcterms:created>
  <dcterms:modified xsi:type="dcterms:W3CDTF">2025-05-30T07:15:32Z</dcterms:modified>
</cp:coreProperties>
</file>