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78" r:id="rId3"/>
    <p:sldId id="286" r:id="rId4"/>
    <p:sldId id="308" r:id="rId5"/>
    <p:sldId id="265" r:id="rId6"/>
    <p:sldId id="260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269" r:id="rId15"/>
    <p:sldId id="309" r:id="rId16"/>
    <p:sldId id="310" r:id="rId17"/>
    <p:sldId id="311" r:id="rId18"/>
    <p:sldId id="312" r:id="rId19"/>
    <p:sldId id="271" r:id="rId20"/>
    <p:sldId id="324" r:id="rId21"/>
    <p:sldId id="325" r:id="rId22"/>
    <p:sldId id="28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18"/>
    <p:restoredTop sz="95903"/>
  </p:normalViewPr>
  <p:slideViewPr>
    <p:cSldViewPr snapToGrid="0">
      <p:cViewPr varScale="1">
        <p:scale>
          <a:sx n="63" d="100"/>
          <a:sy n="63" d="100"/>
        </p:scale>
        <p:origin x="18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14C0F-BD61-294C-91B6-1E2C1BE39C3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A889A-09DC-EF41-9665-56E9EE1CC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8322-0B6D-AE48-B458-17CAC7391D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1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Test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8322-0B6D-AE48-B458-17CAC7391D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3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Test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8322-0B6D-AE48-B458-17CAC7391D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7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8322-0B6D-AE48-B458-17CAC7391D7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22F7-B22E-CD4A-38E0-D6B5C7E99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1A371-21E1-398A-19FE-B588C0B29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85833-CE78-4BE1-1098-A84669B2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DB0D7-9993-F26B-D7DB-2E13B84A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4BCEC-D097-5A61-64EC-B729C300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7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5B4C-B3B7-AE2B-B34E-78B3496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0844C-85E2-73A8-2684-0ED47E75B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B3A9-53E0-910A-9B33-0AC688D0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1B0C2-42C4-F526-BDE4-840DAA0B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5EBA5-EA1A-C909-0A45-1B6C39BC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5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A050E-AC07-A2BA-43F1-22BFDECBD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C5584-0430-3AEB-9E56-4CB63F3DF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9AAC2-D0E7-0DB2-79B3-8C07161B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04C3-1C05-088F-774E-B196958C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91FB3-75AE-A438-4FB2-32391BBD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4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99E6-22B3-FDAF-D596-04A2BBE2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1B9D-AC7A-16A8-1E06-809876B11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69A5D-1BD3-1C85-9E93-412E53F5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1D5E6-9463-596D-4252-094DBD0E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AC051-98FA-FDC8-A773-083457EE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57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5E5B-F39F-1C26-9877-C74464E0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2E2BE-C022-24EF-ED1A-3F6883455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F381A-469E-AA7A-F410-3BE68906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084F-4941-18E8-E30D-DD116F0D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E83BE-03A5-EF5E-3294-A255BA3E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4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67B1-09AC-A2FE-876A-7B04B664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37D9-E9BA-3415-7D43-AECE3E650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27BDA-1FEA-2BD3-93FE-1BCC1956C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924C1-7AA9-74F3-C522-4EB4D259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B60B2-7488-D20E-A40D-2ED23E7C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D3621-09F2-40E3-A4DD-AACD66D4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2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520C-5C68-5D93-3F64-491BC480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7EC2D-81E2-3630-0572-A63A4921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B370E-4154-670B-8005-C0865D2D3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E730F-B9D1-A085-7AA9-90F9E0104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D94F2-D043-1E7D-FA78-92459DDEF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BF976-23CD-6E33-B388-59D2EA51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13052-6ABC-734D-69B7-51F106B9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08B2F-9502-1C43-E356-35E1CA79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3E11-167F-75A0-7162-EF1E2FAA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57040-D489-4787-015D-26E164DF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B6E1B-EFF2-2952-434A-7C06C7B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F653D-DFBA-1620-3584-B7D604B6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9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A1D67-525B-8603-2549-6CA09B00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6753-F941-FD7B-EC8A-9BACD14E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CFA7C-5307-5C64-6D0C-546A82DD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9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1809-A5C5-B88C-4074-67CCC421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6960D-3781-7873-E08D-E26059200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B078F-1DF7-C9E3-9002-BB40FF11C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4022B-9EE8-0548-DDEF-34716F1B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B5FD2-2C2F-D62A-9DA6-03A13986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BFCC8-BC3F-0774-311F-76F2926C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5F08-E6FC-25E8-3824-26642CDB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BCAC3-268D-6030-E23F-1B893FC23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752B4-795F-EEF9-D032-C6717CBF4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FE9C9-38F6-5CA7-D4DD-9D18863C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D54D0-CC28-5134-2F15-9E698CD6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16C0C-9641-9252-C042-B6F906C7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7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32D44-8053-29BA-786D-7B4CDA58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7630C-CE55-BFB5-CD56-8FC8EDA4A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86D1C-9CA3-8518-298A-B4543BE72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5A6D-B99F-BB4F-8E93-7BDA8C0F0F7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AF14-C293-676C-C2A6-93D7F53CD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E0EA-11B4-779E-5765-C552E6833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120F-90F8-FA42-9226-F488E7781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9.png"/><Relationship Id="rId7" Type="http://schemas.openxmlformats.org/officeDocument/2006/relationships/image" Target="../media/image2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9.png"/><Relationship Id="rId7" Type="http://schemas.openxmlformats.org/officeDocument/2006/relationships/image" Target="../media/image2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9.png"/><Relationship Id="rId7" Type="http://schemas.openxmlformats.org/officeDocument/2006/relationships/image" Target="../media/image3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11" Type="http://schemas.openxmlformats.org/officeDocument/2006/relationships/image" Target="../media/image81.png"/><Relationship Id="rId5" Type="http://schemas.openxmlformats.org/officeDocument/2006/relationships/image" Target="../media/image49.emf"/><Relationship Id="rId10" Type="http://schemas.openxmlformats.org/officeDocument/2006/relationships/image" Target="../media/image80.png"/><Relationship Id="rId4" Type="http://schemas.openxmlformats.org/officeDocument/2006/relationships/image" Target="../media/image48.emf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6E41-E2C5-D3BB-1D1F-C08344958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292" y="1126475"/>
            <a:ext cx="8853413" cy="2387600"/>
          </a:xfrm>
        </p:spPr>
        <p:txBody>
          <a:bodyPr>
            <a:normAutofit/>
          </a:bodyPr>
          <a:lstStyle/>
          <a:p>
            <a:r>
              <a:rPr lang="en-GB" sz="4400" b="0" i="0" u="none" strike="noStrike" dirty="0">
                <a:solidFill>
                  <a:srgbClr val="000000"/>
                </a:solidFill>
                <a:effectLst/>
              </a:rPr>
              <a:t>Processes underlying the variation of the magnetic field spectral index in the inner solar wind 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CCEFF-205E-7FB2-AC5A-B27D2CFA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53470"/>
            <a:ext cx="9144000" cy="1655762"/>
          </a:xfrm>
        </p:spPr>
        <p:txBody>
          <a:bodyPr/>
          <a:lstStyle/>
          <a:p>
            <a:r>
              <a:rPr lang="en-GB" dirty="0"/>
              <a:t>J. R. McIntyre, C. H. K. Chen</a:t>
            </a:r>
          </a:p>
          <a:p>
            <a:endParaRPr lang="en-GB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3C5E8AE-064D-CAF5-9DE1-B4AF2D37F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855654"/>
            <a:ext cx="12192000" cy="100234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421DF-CC09-5FC0-4FB0-64389F3C0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400" y="5968543"/>
            <a:ext cx="2819199" cy="7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6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2B18036-9612-E201-DAA5-3FC6402F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4FDDC3-350A-57A8-E607-CD311BB0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20248727-23AD-F63A-F810-712ECFFF26FB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cross helicity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1108C-0708-3927-6A15-7AAA492D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33" y="1181649"/>
            <a:ext cx="4401601" cy="330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/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Apparent dependence of index on both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but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are not independent – is dependence on one really just dependence on the other?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Bin data by distance – this allows us to isolate response of index to varying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Perform linear fit of index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in each bin.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Obtain set of gradients with errors – are they statistically significant?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Repeat for variation with distance by binning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  <a:endParaRPr lang="en-GB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blipFill>
                <a:blip r:embed="rId3"/>
                <a:stretch>
                  <a:fillRect l="-480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6C2E5FA-11E7-6FDE-4E5F-F5982CA21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10EBA-45FD-A547-742A-A4CBBCA17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A97DA1-D8BC-8536-342A-F85DB1F8C67C}"/>
              </a:ext>
            </a:extLst>
          </p:cNvPr>
          <p:cNvSpPr/>
          <p:nvPr/>
        </p:nvSpPr>
        <p:spPr>
          <a:xfrm>
            <a:off x="4568810" y="1476462"/>
            <a:ext cx="137414" cy="2573552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2BBE1-0958-D08A-0F77-8C8E91D89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633" y="1182964"/>
            <a:ext cx="4401600" cy="330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B7AFC-2B0C-664A-8827-12096E42D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633" y="1182964"/>
            <a:ext cx="4401600" cy="3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5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2B18036-9612-E201-DAA5-3FC6402F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4FDDC3-350A-57A8-E607-CD311BB0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20248727-23AD-F63A-F810-712ECFFF26FB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cross helicity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1108C-0708-3927-6A15-7AAA492D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33" y="1181649"/>
            <a:ext cx="4401601" cy="330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/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Apparent dependence of index on both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but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are not independent – is dependence on one really just dependence on the other?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Bin data by distance – this allows us to isolate response of index to varying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Perform linear fit of index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in each bin.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Obtain set of gradients with errors – are they statistically significant?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Repeat for variation with distance by binning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  <a:endParaRPr lang="en-GB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blipFill>
                <a:blip r:embed="rId3"/>
                <a:stretch>
                  <a:fillRect l="-480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6C2E5FA-11E7-6FDE-4E5F-F5982CA21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10EBA-45FD-A547-742A-A4CBBCA17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A97DA1-D8BC-8536-342A-F85DB1F8C67C}"/>
              </a:ext>
            </a:extLst>
          </p:cNvPr>
          <p:cNvSpPr/>
          <p:nvPr/>
        </p:nvSpPr>
        <p:spPr>
          <a:xfrm>
            <a:off x="4568810" y="1476462"/>
            <a:ext cx="137414" cy="2573552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2BBE1-0958-D08A-0F77-8C8E91D89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633" y="1182964"/>
            <a:ext cx="4401600" cy="330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B7AFC-2B0C-664A-8827-12096E42D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633" y="1182964"/>
            <a:ext cx="4401600" cy="3301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1CE60E-1081-6DE3-831E-B1BFD7351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2632" y="1184278"/>
            <a:ext cx="4401600" cy="3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3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2B18036-9612-E201-DAA5-3FC6402F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4FDDC3-350A-57A8-E607-CD311BB0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20248727-23AD-F63A-F810-712ECFFF26FB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cross helicity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1108C-0708-3927-6A15-7AAA492D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33" y="1181649"/>
            <a:ext cx="4401601" cy="330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/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Apparent dependence of index on both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but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are not independent – is dependence on one really just dependence on the other?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Bin data by distance – this allows us to isolate response of index to varying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Perform linear fit of index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in each bin.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Obtain set of gradients with errors – are they statistically significant?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Repeat for variation with distance by binning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  <a:endParaRPr lang="en-GB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blipFill>
                <a:blip r:embed="rId3"/>
                <a:stretch>
                  <a:fillRect l="-480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6C2E5FA-11E7-6FDE-4E5F-F5982CA21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10EBA-45FD-A547-742A-A4CBBCA17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A97DA1-D8BC-8536-342A-F85DB1F8C67C}"/>
              </a:ext>
            </a:extLst>
          </p:cNvPr>
          <p:cNvSpPr/>
          <p:nvPr/>
        </p:nvSpPr>
        <p:spPr>
          <a:xfrm>
            <a:off x="4568810" y="1476462"/>
            <a:ext cx="137414" cy="2573552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2BBE1-0958-D08A-0F77-8C8E91D89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633" y="1182964"/>
            <a:ext cx="4401600" cy="330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B7AFC-2B0C-664A-8827-12096E42D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633" y="1182964"/>
            <a:ext cx="4401600" cy="3301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1CE60E-1081-6DE3-831E-B1BFD7351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2632" y="1184278"/>
            <a:ext cx="4401600" cy="3301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D0DB1C-CFF1-3B08-754C-82539CF577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2632" y="1201319"/>
            <a:ext cx="4401600" cy="3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2B18036-9612-E201-DAA5-3FC6402F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4FDDC3-350A-57A8-E607-CD311BB0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20248727-23AD-F63A-F810-712ECFFF26FB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cross helicity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1108C-0708-3927-6A15-7AAA492D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33" y="1181649"/>
            <a:ext cx="4401601" cy="330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/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Apparent dependence of index on both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but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are not independent – is dependence on one really just dependence on the other?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Bin data by distance – this allows us to isolate response of index to varying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Perform linear fit of index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in each bin.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Obtain set of gradients with errors – are they statistically significant?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Repeat for variation with distance by binning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  <a:endParaRPr lang="en-GB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blipFill>
                <a:blip r:embed="rId3"/>
                <a:stretch>
                  <a:fillRect l="-480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6C2E5FA-11E7-6FDE-4E5F-F5982CA21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10EBA-45FD-A547-742A-A4CBBCA17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A97DA1-D8BC-8536-342A-F85DB1F8C67C}"/>
              </a:ext>
            </a:extLst>
          </p:cNvPr>
          <p:cNvSpPr/>
          <p:nvPr/>
        </p:nvSpPr>
        <p:spPr>
          <a:xfrm>
            <a:off x="2707574" y="1476462"/>
            <a:ext cx="2363190" cy="2573552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2BBE1-0958-D08A-0F77-8C8E91D89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633" y="1182964"/>
            <a:ext cx="4401600" cy="330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B7AFC-2B0C-664A-8827-12096E42D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633" y="1182964"/>
            <a:ext cx="4401600" cy="3301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1CE60E-1081-6DE3-831E-B1BFD7351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2632" y="1184278"/>
            <a:ext cx="4401600" cy="330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448437-5DA1-A67E-9A80-B52DB79FD3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2630" y="1184734"/>
            <a:ext cx="4401600" cy="3301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C32CB9-44D7-7EB8-4B88-701A6BF166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2630" y="1182508"/>
            <a:ext cx="4401600" cy="3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2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670D1F-5C8A-938D-B463-349E6DB89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27" y="1429505"/>
            <a:ext cx="4742400" cy="355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260888-4E43-5477-9259-70FB37245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73" y="1429505"/>
            <a:ext cx="4742400" cy="355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EBBB20-80AD-A6BE-0292-666C158A6AE8}"/>
              </a:ext>
            </a:extLst>
          </p:cNvPr>
          <p:cNvSpPr txBox="1"/>
          <p:nvPr/>
        </p:nvSpPr>
        <p:spPr>
          <a:xfrm>
            <a:off x="708498" y="5030715"/>
            <a:ext cx="112112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Data binned according to cross helicity (left) or heliocentric distance (right) and a linear fit of the index to the other variable performed within each bin.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When holding cross helicity constant (left) there is no significant trend with distance.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When holding distance constant (right) there is still a significant trend with cross helicity.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itchFamily="2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86BBE15-411A-1887-237C-D9226B297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20F64F-6668-F2E8-0619-EED45438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itle 18">
            <a:extLst>
              <a:ext uri="{FF2B5EF4-FFF2-40B4-BE49-F238E27FC236}">
                <a16:creationId xmlns:a16="http://schemas.microsoft.com/office/drawing/2014/main" id="{18BA3D39-3D6E-13E5-2BEF-EBF9A8C24E9E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cross helicity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82F4D8-2FF8-C5D3-6AF4-80682C343263}"/>
                  </a:ext>
                </a:extLst>
              </p:cNvPr>
              <p:cNvSpPr txBox="1"/>
              <p:nvPr/>
            </p:nvSpPr>
            <p:spPr>
              <a:xfrm>
                <a:off x="2261286" y="1352999"/>
                <a:ext cx="3521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Least squares slope of </a:t>
                </a:r>
                <a14:m>
                  <m:oMath xmlns:m="http://schemas.openxmlformats.org/officeDocument/2006/math">
                    <m:r>
                      <a:rPr lang="en-GB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 vs. distance</a:t>
                </a:r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82F4D8-2FF8-C5D3-6AF4-80682C343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86" y="1352999"/>
                <a:ext cx="3521676" cy="307777"/>
              </a:xfrm>
              <a:prstGeom prst="rect">
                <a:avLst/>
              </a:prstGeom>
              <a:blipFill>
                <a:blip r:embed="rId4"/>
                <a:stretch>
                  <a:fillRect l="-719" t="-8000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309D30-12C3-4AAA-62A5-83BE32E538C6}"/>
                  </a:ext>
                </a:extLst>
              </p:cNvPr>
              <p:cNvSpPr txBox="1"/>
              <p:nvPr/>
            </p:nvSpPr>
            <p:spPr>
              <a:xfrm>
                <a:off x="7127256" y="1370617"/>
                <a:ext cx="3521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Least squares slope of </a:t>
                </a:r>
                <a14:m>
                  <m:oMath xmlns:m="http://schemas.openxmlformats.org/officeDocument/2006/math">
                    <m:r>
                      <a:rPr lang="en-GB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 vs.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309D30-12C3-4AAA-62A5-83BE32E53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256" y="1370617"/>
                <a:ext cx="3521676" cy="307777"/>
              </a:xfrm>
              <a:prstGeom prst="rect">
                <a:avLst/>
              </a:prstGeom>
              <a:blipFill>
                <a:blip r:embed="rId5"/>
                <a:stretch>
                  <a:fillRect l="-719" t="-8333" b="-2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639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345AA1-063F-FEF4-32A3-1C681F9A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43" y="2521561"/>
            <a:ext cx="5035200" cy="37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7ADE46-021E-868D-5C2F-A999F5310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864" y="2521561"/>
            <a:ext cx="5035200" cy="377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2F8AF1-A8AD-8040-AE46-31CC87F1418B}"/>
              </a:ext>
            </a:extLst>
          </p:cNvPr>
          <p:cNvSpPr txBox="1"/>
          <p:nvPr/>
        </p:nvSpPr>
        <p:spPr>
          <a:xfrm>
            <a:off x="575733" y="1437258"/>
            <a:ext cx="11040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Normalised residual energy,                                            , is also known to vary with heliocentric distance.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Index trend with residual energy agrees with that observed by Bowen et al. 2018 at 1 AU.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47F24-3488-306D-8DBE-81B8A2A8E1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79"/>
          <a:stretch/>
        </p:blipFill>
        <p:spPr>
          <a:xfrm>
            <a:off x="4233772" y="1516770"/>
            <a:ext cx="2977182" cy="264761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6FC8F778-3F71-BADF-D183-B51DF427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D1BEF94-81AA-3DE5-B088-EE787DA77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D092D63A-F55A-532B-D7DF-64AB906FDA11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residual energy</a:t>
            </a:r>
          </a:p>
        </p:txBody>
      </p:sp>
    </p:spTree>
    <p:extLst>
      <p:ext uri="{BB962C8B-B14F-4D97-AF65-F5344CB8AC3E}">
        <p14:creationId xmlns:p14="http://schemas.microsoft.com/office/powerpoint/2010/main" val="420862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1637614-6483-3CAB-6A6F-D4D0A6FC7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73" y="1423952"/>
            <a:ext cx="4963200" cy="3722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00D41D-ED05-CB27-E30D-A5B1EC95C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260" y="1438442"/>
            <a:ext cx="4963200" cy="3722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430E06-7406-D5FD-CB6B-D709B067D947}"/>
              </a:ext>
            </a:extLst>
          </p:cNvPr>
          <p:cNvSpPr txBox="1"/>
          <p:nvPr/>
        </p:nvSpPr>
        <p:spPr>
          <a:xfrm>
            <a:off x="584307" y="5124949"/>
            <a:ext cx="11211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As before data binned by distance and a linear fit of the index to residual energy performed within each bin (left).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When holding distance constant there is still some evidence for a trend with residual energy, though not as clear as is the case for cross helicity (right).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8E607B1-335E-A901-63A6-157DF93FE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9EE235-662C-EC7B-9F72-8E8B82D2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24BE218F-DEA7-C116-4BA8-0CC2476E9B9F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residual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A626FA-BF85-BFC3-DEC0-CB639FDF375E}"/>
                  </a:ext>
                </a:extLst>
              </p:cNvPr>
              <p:cNvSpPr txBox="1"/>
              <p:nvPr/>
            </p:nvSpPr>
            <p:spPr>
              <a:xfrm>
                <a:off x="2480389" y="1381681"/>
                <a:ext cx="3521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Least squares slope of </a:t>
                </a:r>
                <a14:m>
                  <m:oMath xmlns:m="http://schemas.openxmlformats.org/officeDocument/2006/math">
                    <m:r>
                      <a:rPr lang="en-GB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 vs.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A626FA-BF85-BFC3-DEC0-CB639FDF3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89" y="1381681"/>
                <a:ext cx="3521676" cy="307777"/>
              </a:xfrm>
              <a:prstGeom prst="rect">
                <a:avLst/>
              </a:prstGeom>
              <a:blipFill>
                <a:blip r:embed="rId4"/>
                <a:stretch>
                  <a:fillRect l="-71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4BA40D-081F-9A8F-D15A-141E9746B834}"/>
                  </a:ext>
                </a:extLst>
              </p:cNvPr>
              <p:cNvSpPr txBox="1"/>
              <p:nvPr/>
            </p:nvSpPr>
            <p:spPr>
              <a:xfrm>
                <a:off x="7316639" y="1381682"/>
                <a:ext cx="3521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Least squares slope of </a:t>
                </a:r>
                <a14:m>
                  <m:oMath xmlns:m="http://schemas.openxmlformats.org/officeDocument/2006/math">
                    <m:r>
                      <a:rPr lang="en-GB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 vs.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4BA40D-081F-9A8F-D15A-141E9746B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639" y="1381682"/>
                <a:ext cx="3521676" cy="307777"/>
              </a:xfrm>
              <a:prstGeom prst="rect">
                <a:avLst/>
              </a:prstGeom>
              <a:blipFill>
                <a:blip r:embed="rId5"/>
                <a:stretch>
                  <a:fillRect l="-71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25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BC5ED87-3B89-0689-13B3-01953018DC70}"/>
              </a:ext>
            </a:extLst>
          </p:cNvPr>
          <p:cNvSpPr txBox="1"/>
          <p:nvPr/>
        </p:nvSpPr>
        <p:spPr>
          <a:xfrm>
            <a:off x="863756" y="5559037"/>
            <a:ext cx="1121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Cross helicity and residual energy do not vary independently.</a:t>
            </a:r>
            <a:endParaRPr lang="en-GB" sz="24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Possible trend with one is just a result of the trend with the other.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5124370-CE11-6C01-0FE7-E88FCEAC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3D87A8-0DA0-4C69-68E7-23942A6A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itle 18">
            <a:extLst>
              <a:ext uri="{FF2B5EF4-FFF2-40B4-BE49-F238E27FC236}">
                <a16:creationId xmlns:a16="http://schemas.microsoft.com/office/drawing/2014/main" id="{C8ECCA59-1B63-1BE3-78D5-CC20016DE224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Helvetica" pitchFamily="2" charset="0"/>
              </a:rPr>
              <a:t>Cross helicity or residual energy?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FB7BF-3F6A-AD8E-2032-DB28B805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709" y="1229126"/>
            <a:ext cx="4606580" cy="43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9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D8B43B-C09C-ED9A-D675-B75F46172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86" y="1262087"/>
            <a:ext cx="5293360" cy="3970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64ACE-C323-E0AD-B276-301306B1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728" y="1300910"/>
            <a:ext cx="4987200" cy="3740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C5ED87-3B89-0689-13B3-01953018DC70}"/>
              </a:ext>
            </a:extLst>
          </p:cNvPr>
          <p:cNvSpPr txBox="1"/>
          <p:nvPr/>
        </p:nvSpPr>
        <p:spPr>
          <a:xfrm>
            <a:off x="490371" y="5031259"/>
            <a:ext cx="112112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Data binned according to residual energy (left) or cross helicity (right) and a linear fit of the index to the other variable performed within each bin.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When holding residual energy constant (left) there is still a significant trend with cross helicity.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When holding cross helicity constant (right) there is no significant trend with residual energy.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itchFamily="2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5E48E64-A029-9083-A387-9962B53C4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D2A4B-803C-2CE0-21AE-AE2ABA08E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AD3E44F6-C37D-681C-63F1-D07091972544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Helvetica" pitchFamily="2" charset="0"/>
              </a:rPr>
              <a:t>Cross helicity or residual energy?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E29F38-7E09-8642-9DE1-FF88E25B83CB}"/>
                  </a:ext>
                </a:extLst>
              </p:cNvPr>
              <p:cNvSpPr txBox="1"/>
              <p:nvPr/>
            </p:nvSpPr>
            <p:spPr>
              <a:xfrm>
                <a:off x="2282680" y="1205458"/>
                <a:ext cx="3521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Least squares slope of </a:t>
                </a:r>
                <a14:m>
                  <m:oMath xmlns:m="http://schemas.openxmlformats.org/officeDocument/2006/math">
                    <m:r>
                      <a:rPr lang="en-GB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 vs.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E29F38-7E09-8642-9DE1-FF88E25B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680" y="1205458"/>
                <a:ext cx="3521676" cy="307777"/>
              </a:xfrm>
              <a:prstGeom prst="rect">
                <a:avLst/>
              </a:prstGeom>
              <a:blipFill>
                <a:blip r:embed="rId4"/>
                <a:stretch>
                  <a:fillRect l="-360" t="-8000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585CFA-97FA-4299-A22A-C158B970146B}"/>
                  </a:ext>
                </a:extLst>
              </p:cNvPr>
              <p:cNvSpPr txBox="1"/>
              <p:nvPr/>
            </p:nvSpPr>
            <p:spPr>
              <a:xfrm>
                <a:off x="7201450" y="1233925"/>
                <a:ext cx="3521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Least squares slope of </a:t>
                </a:r>
                <a14:m>
                  <m:oMath xmlns:m="http://schemas.openxmlformats.org/officeDocument/2006/math">
                    <m:r>
                      <a:rPr lang="en-GB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effectLst/>
                    <a:latin typeface="HelveticaNeue" panose="02000503000000020004" pitchFamily="2" charset="0"/>
                  </a:rPr>
                  <a:t> vs.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585CFA-97FA-4299-A22A-C158B9701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450" y="1233925"/>
                <a:ext cx="3521676" cy="307777"/>
              </a:xfrm>
              <a:prstGeom prst="rect">
                <a:avLst/>
              </a:prstGeom>
              <a:blipFill>
                <a:blip r:embed="rId5"/>
                <a:stretch>
                  <a:fillRect l="-358" t="-3846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60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3657034-A8C0-CF91-0FBE-E9D3F4A1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593" y="3735328"/>
            <a:ext cx="3456000" cy="259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1501CA-70B0-6B70-23FC-C4AA4AB7F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29" y="3739360"/>
            <a:ext cx="3456000" cy="259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8CD78B-926D-9DA7-7069-5821FBA79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64" y="3740273"/>
            <a:ext cx="3456000" cy="259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3E8944-8B35-64BE-50FA-6E49F4B83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295" y="1076562"/>
            <a:ext cx="3456000" cy="259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FB4C82-CC15-2766-08BA-A278FACD5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1665" y="1059477"/>
            <a:ext cx="3456000" cy="25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1D11A2-0DA9-C357-5722-293075006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978" y="1039154"/>
            <a:ext cx="3460800" cy="2595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3298C7-69C7-FD42-29B6-20B49996E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E68B34D-204E-36BB-123E-853E56F8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itle 18">
            <a:extLst>
              <a:ext uri="{FF2B5EF4-FFF2-40B4-BE49-F238E27FC236}">
                <a16:creationId xmlns:a16="http://schemas.microsoft.com/office/drawing/2014/main" id="{577FE554-CA23-26B9-0085-91E5EB13501F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Helvetica" pitchFamily="2" charset="0"/>
              </a:rPr>
              <a:t>Other parameters tested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746AD1-FC1C-F28F-3FD2-9F7337641532}"/>
                  </a:ext>
                </a:extLst>
              </p:cNvPr>
              <p:cNvSpPr txBox="1"/>
              <p:nvPr/>
            </p:nvSpPr>
            <p:spPr>
              <a:xfrm>
                <a:off x="2173598" y="3532206"/>
                <a:ext cx="762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746AD1-FC1C-F28F-3FD2-9F7337641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598" y="3532206"/>
                <a:ext cx="7623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FD68325-5DEF-23B7-435E-8E6DF94B36B1}"/>
              </a:ext>
            </a:extLst>
          </p:cNvPr>
          <p:cNvSpPr txBox="1"/>
          <p:nvPr/>
        </p:nvSpPr>
        <p:spPr>
          <a:xfrm>
            <a:off x="5730094" y="3519849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Velocity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4ED8D-A65F-DCDA-145D-80F1B37A4EB3}"/>
              </a:ext>
            </a:extLst>
          </p:cNvPr>
          <p:cNvSpPr txBox="1"/>
          <p:nvPr/>
        </p:nvSpPr>
        <p:spPr>
          <a:xfrm>
            <a:off x="9111952" y="3549542"/>
            <a:ext cx="19973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Turbulence 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BA7E52-DE30-2F9C-3A42-ED92FE839AEA}"/>
                  </a:ext>
                </a:extLst>
              </p:cNvPr>
              <p:cNvSpPr txBox="1"/>
              <p:nvPr/>
            </p:nvSpPr>
            <p:spPr>
              <a:xfrm>
                <a:off x="2351570" y="6239643"/>
                <a:ext cx="382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𝐵𝑉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BA7E52-DE30-2F9C-3A42-ED92FE839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70" y="6239643"/>
                <a:ext cx="382103" cy="369332"/>
              </a:xfrm>
              <a:prstGeom prst="rect">
                <a:avLst/>
              </a:prstGeom>
              <a:blipFill>
                <a:blip r:embed="rId10"/>
                <a:stretch>
                  <a:fillRect r="-25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76A7F5-9D0A-72A9-4B15-6BF7D5465FFE}"/>
                  </a:ext>
                </a:extLst>
              </p:cNvPr>
              <p:cNvSpPr txBox="1"/>
              <p:nvPr/>
            </p:nvSpPr>
            <p:spPr>
              <a:xfrm>
                <a:off x="5632674" y="6260840"/>
                <a:ext cx="1111169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76A7F5-9D0A-72A9-4B15-6BF7D546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674" y="6260840"/>
                <a:ext cx="1111169" cy="374783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613C28-3928-5309-22B7-D85B869A755E}"/>
                  </a:ext>
                </a:extLst>
              </p:cNvPr>
              <p:cNvSpPr txBox="1"/>
              <p:nvPr/>
            </p:nvSpPr>
            <p:spPr>
              <a:xfrm>
                <a:off x="9396168" y="6297696"/>
                <a:ext cx="1111169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613C28-3928-5309-22B7-D85B869A7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168" y="6297696"/>
                <a:ext cx="1111169" cy="3747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81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095EA4CB-22F0-4EAE-530F-40E795A0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C1BE77C0-5BE0-71B6-663D-CD847F660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6" t="4436" r="6266"/>
          <a:stretch/>
        </p:blipFill>
        <p:spPr>
          <a:xfrm>
            <a:off x="7396731" y="1715736"/>
            <a:ext cx="4102443" cy="3218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34E25-A768-9F69-966B-60A623D75AE1}"/>
              </a:ext>
            </a:extLst>
          </p:cNvPr>
          <p:cNvSpPr txBox="1"/>
          <p:nvPr/>
        </p:nvSpPr>
        <p:spPr>
          <a:xfrm>
            <a:off x="566011" y="1459761"/>
            <a:ext cx="67039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Turbulence – process by which energy injected at large scales in a system is transported to small scales where it can be dissipated.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The solar wind known to contain a turbulent cascade – proposed that it plays a role in the heating and acceleration of the wind.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Important diagnostic is the spectral index.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Common predictions for the index in incompressible magnetohydrodynamic turbulence theory are -5/3 and -3/2.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Helvetica" pitchFamily="2" charset="0"/>
              </a:rPr>
              <a:t>-5/3 predicted by 1995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Helvetica" pitchFamily="2" charset="0"/>
              </a:rPr>
              <a:t>Goldreich</a:t>
            </a:r>
            <a:r>
              <a:rPr lang="en-GB" sz="2000" dirty="0">
                <a:solidFill>
                  <a:srgbClr val="000000"/>
                </a:solidFill>
                <a:effectLst/>
                <a:latin typeface="Helvetica" pitchFamily="2" charset="0"/>
              </a:rPr>
              <a:t>-Sridhar anisotropic turbulence model and -3/2 predicted by 2006 Boldyrev scale-dependent alignment model</a:t>
            </a:r>
            <a:endParaRPr lang="en-GB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We look at the behaviour of the magnetic spectral index with distance from the Sun.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Helvetica" pitchFamily="2" charset="0"/>
            </a:endParaRPr>
          </a:p>
          <a:p>
            <a:endParaRPr lang="en-GB" sz="2400" dirty="0"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042F0-959E-15B2-7EB2-6DB9C31E3EFB}"/>
              </a:ext>
            </a:extLst>
          </p:cNvPr>
          <p:cNvSpPr/>
          <p:nvPr/>
        </p:nvSpPr>
        <p:spPr>
          <a:xfrm>
            <a:off x="7765160" y="4922369"/>
            <a:ext cx="3876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Magnetic trace power spectral density from a one hour interval on 1st Nov 2018.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A6CB38-0F14-7C01-ED6C-D512809A3A0D}"/>
                  </a:ext>
                </a:extLst>
              </p:cNvPr>
              <p:cNvSpPr/>
              <p:nvPr/>
            </p:nvSpPr>
            <p:spPr>
              <a:xfrm>
                <a:off x="8631936" y="3115425"/>
                <a:ext cx="11126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−1.57</m:t>
                      </m:r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GB" sz="12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A6CB38-0F14-7C01-ED6C-D512809A3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936" y="3115425"/>
                <a:ext cx="1112627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8">
            <a:extLst>
              <a:ext uri="{FF2B5EF4-FFF2-40B4-BE49-F238E27FC236}">
                <a16:creationId xmlns:a16="http://schemas.microsoft.com/office/drawing/2014/main" id="{F562BEAD-B084-C716-0585-53E7F343BEC2}"/>
              </a:ext>
            </a:extLst>
          </p:cNvPr>
          <p:cNvSpPr txBox="1">
            <a:spLocks/>
          </p:cNvSpPr>
          <p:nvPr/>
        </p:nvSpPr>
        <p:spPr>
          <a:xfrm>
            <a:off x="1468873" y="162050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Helvetica" pitchFamily="2" charset="0"/>
              </a:rPr>
              <a:t>Background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725CBEB-F1A9-C172-D852-D462E0A1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314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C5ED87-3B89-0689-13B3-01953018DC70}"/>
                  </a:ext>
                </a:extLst>
              </p:cNvPr>
              <p:cNvSpPr txBox="1"/>
              <p:nvPr/>
            </p:nvSpPr>
            <p:spPr>
              <a:xfrm>
                <a:off x="2576705" y="5413887"/>
                <a:ext cx="7038587" cy="1444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" pitchFamily="2" charset="0"/>
                  </a:rPr>
                  <a:t>Defined as the number of nonlinear times in the travel time.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" pitchFamily="2" charset="0"/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𝑛𝑙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>
                    <a:latin typeface="Helvetica" pitchFamily="2" charset="0"/>
                  </a:rPr>
                  <a:t>.Assuming constant nonlinear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𝑡𝑟𝑎𝑣𝑒𝑙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𝑛𝑙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latin typeface="Helvetica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Helvetica" pitchFamily="2" charset="0"/>
                  </a:rPr>
                  <a:t>But this gives no increase with in turbulence age with distance!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C5ED87-3B89-0689-13B3-01953018D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705" y="5413887"/>
                <a:ext cx="7038587" cy="1444113"/>
              </a:xfrm>
              <a:prstGeom prst="rect">
                <a:avLst/>
              </a:prstGeom>
              <a:blipFill>
                <a:blip r:embed="rId2"/>
                <a:stretch>
                  <a:fillRect l="-722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7">
            <a:extLst>
              <a:ext uri="{FF2B5EF4-FFF2-40B4-BE49-F238E27FC236}">
                <a16:creationId xmlns:a16="http://schemas.microsoft.com/office/drawing/2014/main" id="{65E48E64-A029-9083-A387-9962B53C4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D2A4B-803C-2CE0-21AE-AE2ABA08E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AD3E44F6-C37D-681C-63F1-D07091972544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Helvetica" pitchFamily="2" charset="0"/>
              </a:rPr>
              <a:t>Turbulence age calculation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C662A-EF23-8EDA-95D3-BC5B9B56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2" y="1429047"/>
            <a:ext cx="4891200" cy="366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C37E2D-518A-547A-E7A2-D1B3AE11C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129" y="1146023"/>
            <a:ext cx="2803214" cy="2102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7A2D8-2EC6-3D6E-3812-052282D3D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129" y="3236559"/>
            <a:ext cx="2803214" cy="2102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F11FF6-BD55-E0CD-53E2-161B4368A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525" y="1751466"/>
            <a:ext cx="3750887" cy="281316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55C743-5E17-12F6-6687-08EA31607C46}"/>
              </a:ext>
            </a:extLst>
          </p:cNvPr>
          <p:cNvCxnSpPr>
            <a:cxnSpLocks/>
          </p:cNvCxnSpPr>
          <p:nvPr/>
        </p:nvCxnSpPr>
        <p:spPr>
          <a:xfrm flipV="1">
            <a:off x="7940890" y="3822723"/>
            <a:ext cx="633094" cy="376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454A5C-D835-BC14-86C2-246B45DC7B37}"/>
              </a:ext>
            </a:extLst>
          </p:cNvPr>
          <p:cNvCxnSpPr>
            <a:cxnSpLocks/>
          </p:cNvCxnSpPr>
          <p:nvPr/>
        </p:nvCxnSpPr>
        <p:spPr>
          <a:xfrm>
            <a:off x="7940890" y="2222932"/>
            <a:ext cx="549967" cy="3537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40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A4B568-6108-AF1F-2BE0-808572A64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97" y="1391843"/>
            <a:ext cx="4891200" cy="366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C5ED87-3B89-0689-13B3-01953018DC70}"/>
                  </a:ext>
                </a:extLst>
              </p:cNvPr>
              <p:cNvSpPr txBox="1"/>
              <p:nvPr/>
            </p:nvSpPr>
            <p:spPr>
              <a:xfrm>
                <a:off x="490370" y="5256510"/>
                <a:ext cx="11211258" cy="125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</a:rPr>
                  <a:t>Instead use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𝑛𝑙</m:t>
                                </m:r>
                              </m:sub>
                            </m:sSub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p>
                          <m:e>
                            <m:f>
                              <m:f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𝑠𝑤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𝑛𝑙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2000" dirty="0">
                    <a:latin typeface="Helvetica" pitchFamily="2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𝑛𝑙</m:t>
                        </m:r>
                      </m:sub>
                    </m:sSub>
                  </m:oMath>
                </a14:m>
                <a:r>
                  <a:rPr lang="en-GB" sz="2000" dirty="0">
                    <a:latin typeface="Helvetica" pitchFamily="2" charset="0"/>
                  </a:rPr>
                  <a:t> taken to be power law fitted to observations.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</a:rPr>
                  <a:t>Lower limit of integral must be selected but relative age between intervals is what matters.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C5ED87-3B89-0689-13B3-01953018D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0" y="5256510"/>
                <a:ext cx="11211258" cy="1251496"/>
              </a:xfrm>
              <a:prstGeom prst="rect">
                <a:avLst/>
              </a:prstGeom>
              <a:blipFill>
                <a:blip r:embed="rId3"/>
                <a:stretch>
                  <a:fillRect l="-452" t="-44000" b="-1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7">
            <a:extLst>
              <a:ext uri="{FF2B5EF4-FFF2-40B4-BE49-F238E27FC236}">
                <a16:creationId xmlns:a16="http://schemas.microsoft.com/office/drawing/2014/main" id="{65E48E64-A029-9083-A387-9962B53C4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D2A4B-803C-2CE0-21AE-AE2ABA08E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AD3E44F6-C37D-681C-63F1-D07091972544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Helvetica" pitchFamily="2" charset="0"/>
              </a:rPr>
              <a:t>Turbulence age calculation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F11FF6-BD55-E0CD-53E2-161B4368A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500" y="1745240"/>
            <a:ext cx="3750887" cy="281316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454A5C-D835-BC14-86C2-246B45DC7B37}"/>
              </a:ext>
            </a:extLst>
          </p:cNvPr>
          <p:cNvCxnSpPr>
            <a:cxnSpLocks/>
          </p:cNvCxnSpPr>
          <p:nvPr/>
        </p:nvCxnSpPr>
        <p:spPr>
          <a:xfrm flipH="1" flipV="1">
            <a:off x="5763490" y="3226043"/>
            <a:ext cx="129901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57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493B-D50A-E286-BDC7-6B1A21933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26" y="1858598"/>
            <a:ext cx="6653225" cy="3724990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latin typeface="Helvetica" pitchFamily="2" charset="0"/>
              </a:rPr>
              <a:t>Existing imbalanced models do not account for observed behaviour.</a:t>
            </a:r>
          </a:p>
          <a:p>
            <a:r>
              <a:rPr lang="en-GB" sz="20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Excess residual energy could manifest as current sheets. Li et al. 2011 found current sheets result in  steeper spectra – but why is the trend with cross helicity stronger?</a:t>
            </a:r>
            <a:endParaRPr lang="en-GB" sz="2000" dirty="0">
              <a:latin typeface="Helvetica" pitchFamily="2" charset="0"/>
            </a:endParaRPr>
          </a:p>
          <a:p>
            <a:r>
              <a:rPr lang="en-GB" sz="2000" dirty="0">
                <a:latin typeface="Helvetica" pitchFamily="2" charset="0"/>
              </a:rPr>
              <a:t>Possible that residual energy is maximised for a given cross helicity.</a:t>
            </a:r>
          </a:p>
          <a:p>
            <a:r>
              <a:rPr lang="en-GB" sz="2000" dirty="0">
                <a:latin typeface="Helvetica" pitchFamily="2" charset="0"/>
              </a:rPr>
              <a:t>Strength of non linear terms in the Elsasser evolution equation? </a:t>
            </a:r>
          </a:p>
          <a:p>
            <a:r>
              <a:rPr lang="en-GB" sz="20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Imbalanced regions are where the theorised “helicity barrier” (</a:t>
            </a:r>
            <a:r>
              <a:rPr lang="en-GB" sz="2000" dirty="0" err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Meyrand</a:t>
            </a:r>
            <a:r>
              <a:rPr lang="en-GB" sz="20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al. 2021) is thought to be active. </a:t>
            </a:r>
            <a:endParaRPr lang="en-GB" sz="2000" dirty="0">
              <a:latin typeface="Helvetica" pitchFamily="2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58BE1D6-48CF-3E31-B0E6-0CE325B5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D98078-6819-8DC8-BDB7-AB7915A0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itle 18">
            <a:extLst>
              <a:ext uri="{FF2B5EF4-FFF2-40B4-BE49-F238E27FC236}">
                <a16:creationId xmlns:a16="http://schemas.microsoft.com/office/drawing/2014/main" id="{014A492B-E40E-79F2-65CE-FB05B6F65F1E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Helvetica" pitchFamily="2" charset="0"/>
              </a:rPr>
              <a:t>Possible mechanisms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E444CC-E2AC-983A-A4EA-1A38BD32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999" y="1535920"/>
            <a:ext cx="4606580" cy="43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4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CD13-F745-EF43-5F02-B27F8A571A9A}"/>
              </a:ext>
            </a:extLst>
          </p:cNvPr>
          <p:cNvSpPr txBox="1">
            <a:spLocks/>
          </p:cNvSpPr>
          <p:nvPr/>
        </p:nvSpPr>
        <p:spPr>
          <a:xfrm>
            <a:off x="1045433" y="1771612"/>
            <a:ext cx="1017120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Helvetica" pitchFamily="2" charset="0"/>
              </a:rPr>
              <a:t>We found variation in the magnetic spectral index with distance - far from the Sun we find it to be consistent with -5/3 but it increases with decreasing radial distance to be consistent with -3/2 close to the Sun - indicating unexpected changes in the turbulence.</a:t>
            </a:r>
          </a:p>
          <a:p>
            <a:r>
              <a:rPr lang="en-GB" sz="2400" dirty="0">
                <a:latin typeface="Helvetica" pitchFamily="2" charset="0"/>
              </a:rPr>
              <a:t>Cross helicity found to be the strongest candidate for the underlying parameter responsible for the transition.</a:t>
            </a:r>
          </a:p>
          <a:p>
            <a:r>
              <a:rPr lang="en-GB" sz="2400" dirty="0">
                <a:latin typeface="Helvetica" pitchFamily="2" charset="0"/>
              </a:rPr>
              <a:t>Mechanism responsible is unclear, no explanation has singled out cross helicity. Potential explanation through link to residual energy or otherwise through fundamentally different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nature of imbalanced turbulence</a:t>
            </a:r>
            <a:r>
              <a:rPr lang="en-GB" sz="2400" dirty="0">
                <a:latin typeface="Helvetica" pitchFamily="2" charset="0"/>
              </a:rPr>
              <a:t>.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2041872-20D0-D3DC-A6D4-0685807CC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7221BAD-77E6-7186-7620-50DA638D0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5AB17529-E1F4-AE18-5F8A-8E828BE8832C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Helvetica" pitchFamily="2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165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C34E25-A768-9F69-966B-60A623D75AE1}"/>
              </a:ext>
            </a:extLst>
          </p:cNvPr>
          <p:cNvSpPr txBox="1"/>
          <p:nvPr/>
        </p:nvSpPr>
        <p:spPr>
          <a:xfrm>
            <a:off x="1016565" y="1659285"/>
            <a:ext cx="101588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Parker Solar Probe encounters one to eleven.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Magnetic field data provided by the fluxgate magnetometer of the FIELDS instrument suite.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Ion velocity data and density data provided by the SPAN-I instrument of the SWEAP suite.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itchFamily="2" charset="0"/>
              </a:rPr>
              <a:t>Density data also obtained from the quasi-thermal noise (QTN) measurements made by the Radio Frequency Spectrometer Low Frequency Receiver where available.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Helvetica" pitchFamily="2" charset="0"/>
            </a:endParaRPr>
          </a:p>
          <a:p>
            <a:endParaRPr lang="en-GB" sz="2400" dirty="0">
              <a:latin typeface="Helvetica" pitchFamily="2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1C78AF9-7A80-F178-D323-AA7030A8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6EDC826-D9F8-666D-6573-75717B10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D974A00B-941C-484C-2CAA-57A57B3E2627}"/>
              </a:ext>
            </a:extLst>
          </p:cNvPr>
          <p:cNvSpPr txBox="1">
            <a:spLocks/>
          </p:cNvSpPr>
          <p:nvPr/>
        </p:nvSpPr>
        <p:spPr>
          <a:xfrm>
            <a:off x="1468873" y="162050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Helvetica" pitchFamily="2" charset="0"/>
              </a:rPr>
              <a:t>Data used</a:t>
            </a:r>
          </a:p>
        </p:txBody>
      </p:sp>
    </p:spTree>
    <p:extLst>
      <p:ext uri="{BB962C8B-B14F-4D97-AF65-F5344CB8AC3E}">
        <p14:creationId xmlns:p14="http://schemas.microsoft.com/office/powerpoint/2010/main" val="11183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586246-F482-0C41-9B40-054B0DBD75D0}"/>
              </a:ext>
            </a:extLst>
          </p:cNvPr>
          <p:cNvSpPr txBox="1"/>
          <p:nvPr/>
        </p:nvSpPr>
        <p:spPr>
          <a:xfrm>
            <a:off x="547159" y="2015039"/>
            <a:ext cx="54363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Previous work (Chen et al. 2020, Shi et al. 2021, </a:t>
            </a:r>
            <a:r>
              <a:rPr lang="en-GB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Sioulas</a:t>
            </a: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al. 2022)</a:t>
            </a:r>
            <a:r>
              <a:rPr lang="en-GB" sz="2000" dirty="0">
                <a:latin typeface="Helvetica" pitchFamily="2" charset="0"/>
              </a:rPr>
              <a:t> found variation in the magnetic spectral index with heliocentric distance.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Far from Sun consistent with -5/3, at the smallest distances reached results are consistent with -3/2.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Clear levelling off in the spectral index as the Sun is approached.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the physical mechanism behind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itchFamily="2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8806EC4-60AD-8795-6C1C-61A7328D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E2DF638-3899-91C1-68F3-865E6961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684B0128-C61A-4C3C-C512-65FC19D7C2D8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heliocentric distance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8CD00-FC42-40E5-E1BA-A1B536DB6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860" y="2010099"/>
            <a:ext cx="5500981" cy="3462746"/>
          </a:xfrm>
          <a:prstGeom prst="rect">
            <a:avLst/>
          </a:prstGeom>
        </p:spPr>
      </p:pic>
      <p:sp>
        <p:nvSpPr>
          <p:cNvPr id="9" name="Title 18">
            <a:extLst>
              <a:ext uri="{FF2B5EF4-FFF2-40B4-BE49-F238E27FC236}">
                <a16:creationId xmlns:a16="http://schemas.microsoft.com/office/drawing/2014/main" id="{C4A1DADE-AEAF-F041-17E2-3F594CA6D851}"/>
              </a:ext>
            </a:extLst>
          </p:cNvPr>
          <p:cNvSpPr txBox="1">
            <a:spLocks/>
          </p:cNvSpPr>
          <p:nvPr/>
        </p:nvSpPr>
        <p:spPr>
          <a:xfrm>
            <a:off x="9596567" y="5472845"/>
            <a:ext cx="1512157" cy="391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Helvetica" pitchFamily="2" charset="0"/>
              </a:rPr>
              <a:t>Chen et al. 2020</a:t>
            </a:r>
          </a:p>
        </p:txBody>
      </p:sp>
    </p:spTree>
    <p:extLst>
      <p:ext uri="{BB962C8B-B14F-4D97-AF65-F5344CB8AC3E}">
        <p14:creationId xmlns:p14="http://schemas.microsoft.com/office/powerpoint/2010/main" val="327833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586246-F482-0C41-9B40-054B0DBD75D0}"/>
              </a:ext>
            </a:extLst>
          </p:cNvPr>
          <p:cNvSpPr txBox="1"/>
          <p:nvPr/>
        </p:nvSpPr>
        <p:spPr>
          <a:xfrm>
            <a:off x="547159" y="2015039"/>
            <a:ext cx="54363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Previous work (Chen et al. 2020, Shi et al. 2021, </a:t>
            </a:r>
            <a:r>
              <a:rPr lang="en-GB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Sioulas</a:t>
            </a: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al. 2022)</a:t>
            </a:r>
            <a:r>
              <a:rPr lang="en-GB" sz="2000" dirty="0">
                <a:latin typeface="Helvetica" pitchFamily="2" charset="0"/>
              </a:rPr>
              <a:t> found variation in the magnetic spectral index with heliocentric distance.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Far from Sun consistent with -5/3, at the smallest distances reached results are consistent with -3/2.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Clear levelling off in the spectral index as the Sun is approached.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the physical mechanism behind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62576-C872-4205-F6F9-B70D4DD15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65997"/>
            <a:ext cx="5711400" cy="4283550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48806EC4-60AD-8795-6C1C-61A7328D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E2DF638-3899-91C1-68F3-865E6961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684B0128-C61A-4C3C-C512-65FC19D7C2D8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heliocentric distance</a:t>
            </a:r>
          </a:p>
        </p:txBody>
      </p:sp>
    </p:spTree>
    <p:extLst>
      <p:ext uri="{BB962C8B-B14F-4D97-AF65-F5344CB8AC3E}">
        <p14:creationId xmlns:p14="http://schemas.microsoft.com/office/powerpoint/2010/main" val="219658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417BF9-EAF7-D804-4662-FF8DBF55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2586573"/>
            <a:ext cx="5031310" cy="3773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72DFA-1EB0-304F-F6F0-40C71AFEF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818" y="2586574"/>
            <a:ext cx="5031311" cy="3773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2F8AF1-A8AD-8040-AE46-31CC87F1418B}"/>
              </a:ext>
            </a:extLst>
          </p:cNvPr>
          <p:cNvSpPr txBox="1"/>
          <p:nvPr/>
        </p:nvSpPr>
        <p:spPr>
          <a:xfrm>
            <a:off x="559262" y="1381886"/>
            <a:ext cx="11073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Normalised cross helicity,                                          , is known to vary with heliocentric distance. Measured in the inertial range.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Index trend with cross helicity agrees with that observed by Chen et al. 2013 at 1 AU and by </a:t>
            </a:r>
            <a:r>
              <a:rPr lang="en-GB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Sioulas</a:t>
            </a: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al. 2022</a:t>
            </a:r>
            <a:r>
              <a:rPr lang="en-GB" sz="2000" dirty="0">
                <a:latin typeface="Helvetica" pitchFamily="2" charset="0"/>
              </a:rPr>
              <a:t> </a:t>
            </a: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across a broad range of distances with PSP.</a:t>
            </a:r>
            <a:endParaRPr lang="en-GB" sz="2000" dirty="0">
              <a:latin typeface="Helvetica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9A458CD-3EDD-7349-AF39-BDF9004759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994" r="2644" b="31565"/>
          <a:stretch/>
        </p:blipFill>
        <p:spPr>
          <a:xfrm>
            <a:off x="3881474" y="1490383"/>
            <a:ext cx="2881861" cy="249275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F2B18036-9612-E201-DAA5-3FC6402F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4FDDC3-350A-57A8-E607-CD311BB0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20248727-23AD-F63A-F810-712ECFFF26FB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cross helicity</a:t>
            </a:r>
          </a:p>
        </p:txBody>
      </p:sp>
    </p:spTree>
    <p:extLst>
      <p:ext uri="{BB962C8B-B14F-4D97-AF65-F5344CB8AC3E}">
        <p14:creationId xmlns:p14="http://schemas.microsoft.com/office/powerpoint/2010/main" val="10158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2B18036-9612-E201-DAA5-3FC6402F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4FDDC3-350A-57A8-E607-CD311BB0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20248727-23AD-F63A-F810-712ECFFF26FB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cross helicity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1108C-0708-3927-6A15-7AAA492D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33" y="1181649"/>
            <a:ext cx="4401601" cy="330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/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Apparent dependence of index on both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but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are not independent – is dependence on one really just dependence on the other?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Bin data by distance – this allows us to isolate response of index to varying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Perform linear fit of index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in each bin.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Obtain set of gradients with errors – are they statistically significant?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Repeat for variation with distance by binning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  <a:endParaRPr lang="en-GB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blipFill>
                <a:blip r:embed="rId3"/>
                <a:stretch>
                  <a:fillRect l="-480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6C2E5FA-11E7-6FDE-4E5F-F5982CA21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2B18036-9612-E201-DAA5-3FC6402F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4FDDC3-350A-57A8-E607-CD311BB0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20248727-23AD-F63A-F810-712ECFFF26FB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cross helicity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1108C-0708-3927-6A15-7AAA492D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33" y="1181649"/>
            <a:ext cx="4401601" cy="330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/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Apparent dependence of index on both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but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are not independent – is dependence on one really just dependence on the other?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Bin data by distance – this allows us to isolate response of index to varying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Perform linear fit of index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in each bin.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Obtain set of gradients with errors – are they statistically significant?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Repeat for variation with distance by binning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  <a:endParaRPr lang="en-GB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blipFill>
                <a:blip r:embed="rId3"/>
                <a:stretch>
                  <a:fillRect l="-480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6C2E5FA-11E7-6FDE-4E5F-F5982CA21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10EBA-45FD-A547-742A-A4CBBCA17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A97DA1-D8BC-8536-342A-F85DB1F8C67C}"/>
              </a:ext>
            </a:extLst>
          </p:cNvPr>
          <p:cNvSpPr/>
          <p:nvPr/>
        </p:nvSpPr>
        <p:spPr>
          <a:xfrm>
            <a:off x="4568810" y="1476462"/>
            <a:ext cx="137414" cy="2573552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9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2B18036-9612-E201-DAA5-3FC6402F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9057"/>
            <a:ext cx="12192000" cy="258942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4FDDC3-350A-57A8-E607-CD311BB0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47135"/>
          </a:xfrm>
          <a:prstGeom prst="rect">
            <a:avLst/>
          </a:prstGeom>
          <a:solidFill>
            <a:srgbClr val="0D3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20248727-23AD-F63A-F810-712ECFFF26FB}"/>
              </a:ext>
            </a:extLst>
          </p:cNvPr>
          <p:cNvSpPr txBox="1">
            <a:spLocks/>
          </p:cNvSpPr>
          <p:nvPr/>
        </p:nvSpPr>
        <p:spPr>
          <a:xfrm>
            <a:off x="1468873" y="134514"/>
            <a:ext cx="9254253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Variation of magnetic spectral index with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cross helicity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1108C-0708-3927-6A15-7AAA492D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33" y="1181649"/>
            <a:ext cx="4401601" cy="330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/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Apparent dependence of index on both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but distance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are not independent – is dependence on one really just dependence on the other?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Bin data by distance – this allows us to isolate response of index to varying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Perform linear fit of index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in each bin.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Obtain set of gradients with errors – are they statistically significant?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Repeat for variation with distance by binning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Helvetica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.</a:t>
                </a:r>
                <a:endParaRPr lang="en-GB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012AE3-5EF4-F936-E1FB-95B381877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68" y="4471432"/>
                <a:ext cx="10575550" cy="2308324"/>
              </a:xfrm>
              <a:prstGeom prst="rect">
                <a:avLst/>
              </a:prstGeom>
              <a:blipFill>
                <a:blip r:embed="rId3"/>
                <a:stretch>
                  <a:fillRect l="-480"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6C2E5FA-11E7-6FDE-4E5F-F5982CA21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10EBA-45FD-A547-742A-A4CBBCA17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033" y="1232406"/>
            <a:ext cx="4401600" cy="3301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A97DA1-D8BC-8536-342A-F85DB1F8C67C}"/>
              </a:ext>
            </a:extLst>
          </p:cNvPr>
          <p:cNvSpPr/>
          <p:nvPr/>
        </p:nvSpPr>
        <p:spPr>
          <a:xfrm>
            <a:off x="4568810" y="1476462"/>
            <a:ext cx="137414" cy="2573552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2BBE1-0958-D08A-0F77-8C8E91D89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633" y="1182964"/>
            <a:ext cx="4401600" cy="3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49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1655</Words>
  <Application>Microsoft Macintosh PowerPoint</Application>
  <PresentationFormat>Widescreen</PresentationFormat>
  <Paragraphs>141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Helvetica</vt:lpstr>
      <vt:lpstr>Helvetica Neue</vt:lpstr>
      <vt:lpstr>HelveticaNeue</vt:lpstr>
      <vt:lpstr>Office Theme</vt:lpstr>
      <vt:lpstr>Processes underlying the variation of the magnetic field spectral index in the inner solar wind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underlying the variation of the magnetic field spectral index in the inner solar wind</dc:title>
  <dc:creator>Microsoft Office User</dc:creator>
  <cp:lastModifiedBy>Microsoft Office User</cp:lastModifiedBy>
  <cp:revision>5</cp:revision>
  <dcterms:created xsi:type="dcterms:W3CDTF">2022-12-08T01:22:12Z</dcterms:created>
  <dcterms:modified xsi:type="dcterms:W3CDTF">2022-12-14T16:51:00Z</dcterms:modified>
</cp:coreProperties>
</file>