
<file path=[Content_Types].xml><?xml version="1.0" encoding="utf-8"?>
<Types xmlns="http://schemas.openxmlformats.org/package/2006/content-types">
  <Default Extension="avi" ContentType="video/x-msvideo"/>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diagrams/data3.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68" r:id="rId1"/>
    <p:sldMasterId id="2147483680" r:id="rId2"/>
    <p:sldMasterId id="2147483692" r:id="rId3"/>
  </p:sldMasterIdLst>
  <p:notesMasterIdLst>
    <p:notesMasterId r:id="rId33"/>
  </p:notesMasterIdLst>
  <p:sldIdLst>
    <p:sldId id="256" r:id="rId4"/>
    <p:sldId id="464" r:id="rId5"/>
    <p:sldId id="566" r:id="rId6"/>
    <p:sldId id="553" r:id="rId7"/>
    <p:sldId id="474" r:id="rId8"/>
    <p:sldId id="563" r:id="rId9"/>
    <p:sldId id="276" r:id="rId10"/>
    <p:sldId id="572" r:id="rId11"/>
    <p:sldId id="469" r:id="rId12"/>
    <p:sldId id="560" r:id="rId13"/>
    <p:sldId id="275" r:id="rId14"/>
    <p:sldId id="549" r:id="rId15"/>
    <p:sldId id="576" r:id="rId16"/>
    <p:sldId id="559" r:id="rId17"/>
    <p:sldId id="558" r:id="rId18"/>
    <p:sldId id="577" r:id="rId19"/>
    <p:sldId id="573" r:id="rId20"/>
    <p:sldId id="582" r:id="rId21"/>
    <p:sldId id="583" r:id="rId22"/>
    <p:sldId id="574" r:id="rId23"/>
    <p:sldId id="575" r:id="rId24"/>
    <p:sldId id="579" r:id="rId25"/>
    <p:sldId id="578" r:id="rId26"/>
    <p:sldId id="581" r:id="rId27"/>
    <p:sldId id="561" r:id="rId28"/>
    <p:sldId id="556" r:id="rId29"/>
    <p:sldId id="564" r:id="rId30"/>
    <p:sldId id="571" r:id="rId31"/>
    <p:sldId id="580" r:id="rId32"/>
  </p:sldIdLst>
  <p:sldSz cx="12192000" cy="6858000"/>
  <p:notesSz cx="9601200" cy="7315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lu Nita" initials="GN" lastIdx="1" clrIdx="0">
    <p:extLst>
      <p:ext uri="{19B8F6BF-5375-455C-9EA6-DF929625EA0E}">
        <p15:presenceInfo xmlns:p15="http://schemas.microsoft.com/office/powerpoint/2012/main" userId="b8870340548ccaf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92" autoAdjust="0"/>
    <p:restoredTop sz="93312" autoAdjust="0"/>
  </p:normalViewPr>
  <p:slideViewPr>
    <p:cSldViewPr snapToGrid="0">
      <p:cViewPr varScale="1">
        <p:scale>
          <a:sx n="90" d="100"/>
          <a:sy n="90" d="100"/>
        </p:scale>
        <p:origin x="235" y="62"/>
      </p:cViewPr>
      <p:guideLst/>
    </p:cSldViewPr>
  </p:slideViewPr>
  <p:outlineViewPr>
    <p:cViewPr>
      <p:scale>
        <a:sx n="33" d="100"/>
        <a:sy n="33" d="100"/>
      </p:scale>
      <p:origin x="0" y="-2076"/>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commentAuthors" Target="commen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diagrams/_rels/data3.xml.rels><?xml version="1.0" encoding="UTF-8" standalone="yes"?>
<Relationships xmlns="http://schemas.openxmlformats.org/package/2006/relationships"><Relationship Id="rId3" Type="http://schemas.openxmlformats.org/officeDocument/2006/relationships/image" Target="../media/image530.png"/><Relationship Id="rId2" Type="http://schemas.openxmlformats.org/officeDocument/2006/relationships/image" Target="../media/image520.PNG"/><Relationship Id="rId1" Type="http://schemas.openxmlformats.org/officeDocument/2006/relationships/image" Target="../media/image510.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17E330-A4F3-462E-A036-AFD3AC8D0393}"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US"/>
        </a:p>
      </dgm:t>
    </dgm:pt>
    <dgm:pt modelId="{83A71319-3937-4B7F-BB00-E0240F471706}">
      <dgm:prSet/>
      <dgm:spPr/>
      <dgm:t>
        <a:bodyPr/>
        <a:lstStyle/>
        <a:p>
          <a:r>
            <a:rPr lang="en-US" dirty="0"/>
            <a:t>Microwave </a:t>
          </a:r>
          <a:r>
            <a:rPr lang="en-US" b="0" i="0" dirty="0"/>
            <a:t>Fast codes (Fleishman &amp; Kuznetsov, 2010, 2014, 2021)</a:t>
          </a:r>
          <a:endParaRPr lang="en-US" dirty="0"/>
        </a:p>
      </dgm:t>
    </dgm:pt>
    <dgm:pt modelId="{7263DDAE-19BB-431D-A174-6A52AA629DC5}" type="parTrans" cxnId="{8CAD4303-892D-49BD-9BE1-77E73264906D}">
      <dgm:prSet/>
      <dgm:spPr/>
      <dgm:t>
        <a:bodyPr/>
        <a:lstStyle/>
        <a:p>
          <a:endParaRPr lang="en-US"/>
        </a:p>
      </dgm:t>
    </dgm:pt>
    <dgm:pt modelId="{370D521C-050D-40A0-AEA0-E16A6598057E}" type="sibTrans" cxnId="{8CAD4303-892D-49BD-9BE1-77E73264906D}">
      <dgm:prSet/>
      <dgm:spPr/>
      <dgm:t>
        <a:bodyPr/>
        <a:lstStyle/>
        <a:p>
          <a:endParaRPr lang="en-US"/>
        </a:p>
      </dgm:t>
    </dgm:pt>
    <dgm:pt modelId="{C094705B-9ABD-41D7-93BD-40A20F2E30E4}">
      <dgm:prSet/>
      <dgm:spPr/>
      <dgm:t>
        <a:bodyPr/>
        <a:lstStyle/>
        <a:p>
          <a:r>
            <a:rPr lang="en-US"/>
            <a:t>G</a:t>
          </a:r>
          <a:r>
            <a:rPr lang="en-US" b="0" i="0"/>
            <a:t>yroresonance</a:t>
          </a:r>
          <a:r>
            <a:rPr lang="en-US"/>
            <a:t> and free-free emission mechanisms from {n-T} distributions</a:t>
          </a:r>
        </a:p>
      </dgm:t>
    </dgm:pt>
    <dgm:pt modelId="{C1D63E93-E7F8-4708-88CE-2760CB2580A9}" type="parTrans" cxnId="{B34F4452-6DB8-4BEE-BFA0-C6B71BAD8DED}">
      <dgm:prSet/>
      <dgm:spPr/>
      <dgm:t>
        <a:bodyPr/>
        <a:lstStyle/>
        <a:p>
          <a:endParaRPr lang="en-US"/>
        </a:p>
      </dgm:t>
    </dgm:pt>
    <dgm:pt modelId="{9F1F2DF3-BFFC-403B-BF08-2EE7F038C5CB}" type="sibTrans" cxnId="{B34F4452-6DB8-4BEE-BFA0-C6B71BAD8DED}">
      <dgm:prSet/>
      <dgm:spPr/>
      <dgm:t>
        <a:bodyPr/>
        <a:lstStyle/>
        <a:p>
          <a:endParaRPr lang="en-US"/>
        </a:p>
      </dgm:t>
    </dgm:pt>
    <dgm:pt modelId="{C0FFC2F4-351C-4CAC-AD51-B65C9C08FAA4}">
      <dgm:prSet/>
      <dgm:spPr/>
      <dgm:t>
        <a:bodyPr/>
        <a:lstStyle/>
        <a:p>
          <a:r>
            <a:rPr lang="en-US"/>
            <a:t>Mode </a:t>
          </a:r>
          <a:r>
            <a:rPr lang="en-US" b="0" i="0"/>
            <a:t>coupling in the quasi-transverse layers</a:t>
          </a:r>
          <a:endParaRPr lang="en-US"/>
        </a:p>
      </dgm:t>
    </dgm:pt>
    <dgm:pt modelId="{F63A182E-1EE5-4E1B-9C01-5ABB94FB5A08}" type="parTrans" cxnId="{A912B3F0-ACA3-4D41-899C-C51C92BD5A49}">
      <dgm:prSet/>
      <dgm:spPr/>
      <dgm:t>
        <a:bodyPr/>
        <a:lstStyle/>
        <a:p>
          <a:endParaRPr lang="en-US"/>
        </a:p>
      </dgm:t>
    </dgm:pt>
    <dgm:pt modelId="{625BF415-1A77-4B97-B412-67D6CCB711B7}" type="sibTrans" cxnId="{A912B3F0-ACA3-4D41-899C-C51C92BD5A49}">
      <dgm:prSet/>
      <dgm:spPr/>
      <dgm:t>
        <a:bodyPr/>
        <a:lstStyle/>
        <a:p>
          <a:endParaRPr lang="en-US"/>
        </a:p>
      </dgm:t>
    </dgm:pt>
    <dgm:pt modelId="{4FEB6062-22C2-416D-BFF6-1E0570F088E6}">
      <dgm:prSet/>
      <dgm:spPr/>
      <dgm:t>
        <a:bodyPr/>
        <a:lstStyle/>
        <a:p>
          <a:r>
            <a:rPr lang="en-US" dirty="0"/>
            <a:t>E</a:t>
          </a:r>
          <a:r>
            <a:rPr lang="en-US" b="0" i="0" dirty="0"/>
            <a:t>ffect of limiting polarization (only circular polarization survives in corona) </a:t>
          </a:r>
          <a:endParaRPr lang="en-US" dirty="0"/>
        </a:p>
      </dgm:t>
    </dgm:pt>
    <dgm:pt modelId="{3E119DB9-1EA4-4EC2-984C-F5881DF176DC}" type="parTrans" cxnId="{D1D953F4-32BF-4C75-AC8D-0E008931B5CA}">
      <dgm:prSet/>
      <dgm:spPr/>
      <dgm:t>
        <a:bodyPr/>
        <a:lstStyle/>
        <a:p>
          <a:endParaRPr lang="en-US"/>
        </a:p>
      </dgm:t>
    </dgm:pt>
    <dgm:pt modelId="{D2831C83-44FA-44F4-945B-59671B15E66F}" type="sibTrans" cxnId="{D1D953F4-32BF-4C75-AC8D-0E008931B5CA}">
      <dgm:prSet/>
      <dgm:spPr/>
      <dgm:t>
        <a:bodyPr/>
        <a:lstStyle/>
        <a:p>
          <a:endParaRPr lang="en-US"/>
        </a:p>
      </dgm:t>
    </dgm:pt>
    <dgm:pt modelId="{D07D3588-59D7-406E-A93B-AC33678E2301}">
      <dgm:prSet/>
      <dgm:spPr/>
      <dgm:t>
        <a:bodyPr/>
        <a:lstStyle/>
        <a:p>
          <a:r>
            <a:rPr lang="en-US" dirty="0"/>
            <a:t>NEW: M</a:t>
          </a:r>
          <a:r>
            <a:rPr lang="en-US" b="0" i="0" dirty="0"/>
            <a:t>icrowave Fast Codes for multicomponent multi-thermal coronal plasma (Fleishman, Kuznetsov &amp; </a:t>
          </a:r>
          <a:r>
            <a:rPr lang="en-US" b="0" i="0" dirty="0" err="1"/>
            <a:t>Landi</a:t>
          </a:r>
          <a:r>
            <a:rPr lang="en-US" b="0" i="0" dirty="0"/>
            <a:t>, 2021)</a:t>
          </a:r>
          <a:endParaRPr lang="en-US" dirty="0"/>
        </a:p>
      </dgm:t>
    </dgm:pt>
    <dgm:pt modelId="{9F28A216-21DC-4ECC-85A9-A3B38436F724}" type="parTrans" cxnId="{BDF6613B-DE80-400D-83F2-337D7C47E7E5}">
      <dgm:prSet/>
      <dgm:spPr/>
      <dgm:t>
        <a:bodyPr/>
        <a:lstStyle/>
        <a:p>
          <a:endParaRPr lang="en-US"/>
        </a:p>
      </dgm:t>
    </dgm:pt>
    <dgm:pt modelId="{90CF4F7C-ADDE-486A-953F-69FA3CEB0B35}" type="sibTrans" cxnId="{BDF6613B-DE80-400D-83F2-337D7C47E7E5}">
      <dgm:prSet/>
      <dgm:spPr/>
      <dgm:t>
        <a:bodyPr/>
        <a:lstStyle/>
        <a:p>
          <a:endParaRPr lang="en-US"/>
        </a:p>
      </dgm:t>
    </dgm:pt>
    <dgm:pt modelId="{C46F8441-EEB3-4F49-A13B-EBA5705BC37B}">
      <dgm:prSet/>
      <dgm:spPr/>
      <dgm:t>
        <a:bodyPr/>
        <a:lstStyle/>
        <a:p>
          <a:r>
            <a:rPr lang="en-US"/>
            <a:t>Chemical composition of the plasma</a:t>
          </a:r>
        </a:p>
      </dgm:t>
    </dgm:pt>
    <dgm:pt modelId="{A5301AAF-DAE4-406F-9391-284A271827A7}" type="parTrans" cxnId="{76122DCD-927A-4A32-B34B-1E1931730DC8}">
      <dgm:prSet/>
      <dgm:spPr/>
      <dgm:t>
        <a:bodyPr/>
        <a:lstStyle/>
        <a:p>
          <a:endParaRPr lang="en-US"/>
        </a:p>
      </dgm:t>
    </dgm:pt>
    <dgm:pt modelId="{34B4188B-8A94-45CD-82CB-E0963503CE16}" type="sibTrans" cxnId="{76122DCD-927A-4A32-B34B-1E1931730DC8}">
      <dgm:prSet/>
      <dgm:spPr/>
      <dgm:t>
        <a:bodyPr/>
        <a:lstStyle/>
        <a:p>
          <a:endParaRPr lang="en-US"/>
        </a:p>
      </dgm:t>
    </dgm:pt>
    <dgm:pt modelId="{70516EEA-D8B8-4773-8748-16FAF787609A}">
      <dgm:prSet/>
      <dgm:spPr/>
      <dgm:t>
        <a:bodyPr/>
        <a:lstStyle/>
        <a:p>
          <a:r>
            <a:rPr lang="en-US" dirty="0"/>
            <a:t>Temperature-dependent ionization states of various elements (He--Zn)</a:t>
          </a:r>
        </a:p>
      </dgm:t>
    </dgm:pt>
    <dgm:pt modelId="{393146D4-B900-4607-BC94-E2E337C139A0}" type="parTrans" cxnId="{D933EFE2-1265-4C9C-8A3B-528900929A3F}">
      <dgm:prSet/>
      <dgm:spPr/>
      <dgm:t>
        <a:bodyPr/>
        <a:lstStyle/>
        <a:p>
          <a:endParaRPr lang="en-US"/>
        </a:p>
      </dgm:t>
    </dgm:pt>
    <dgm:pt modelId="{C3DA19A2-5226-4A15-866D-4B2EF35AE93C}" type="sibTrans" cxnId="{D933EFE2-1265-4C9C-8A3B-528900929A3F}">
      <dgm:prSet/>
      <dgm:spPr/>
      <dgm:t>
        <a:bodyPr/>
        <a:lstStyle/>
        <a:p>
          <a:endParaRPr lang="en-US"/>
        </a:p>
      </dgm:t>
    </dgm:pt>
    <dgm:pt modelId="{AFD54528-FD37-45CB-ACBD-74B81E687DA0}">
      <dgm:prSet/>
      <dgm:spPr/>
      <dgm:t>
        <a:bodyPr/>
        <a:lstStyle/>
        <a:p>
          <a:r>
            <a:rPr lang="en-US" dirty="0"/>
            <a:t>Exact Gaunt factors</a:t>
          </a:r>
        </a:p>
      </dgm:t>
    </dgm:pt>
    <dgm:pt modelId="{DBFC3EC5-1E16-4D3E-AEF7-4BFD38D2EC86}" type="parTrans" cxnId="{EF5A8E4D-A6BF-4291-AD51-52A5465B2C71}">
      <dgm:prSet/>
      <dgm:spPr/>
      <dgm:t>
        <a:bodyPr/>
        <a:lstStyle/>
        <a:p>
          <a:endParaRPr lang="en-US"/>
        </a:p>
      </dgm:t>
    </dgm:pt>
    <dgm:pt modelId="{3F5533B2-B5AD-4521-A190-69002D5697B2}" type="sibTrans" cxnId="{EF5A8E4D-A6BF-4291-AD51-52A5465B2C71}">
      <dgm:prSet/>
      <dgm:spPr/>
      <dgm:t>
        <a:bodyPr/>
        <a:lstStyle/>
        <a:p>
          <a:endParaRPr lang="en-US"/>
        </a:p>
      </dgm:t>
    </dgm:pt>
    <dgm:pt modelId="{798090CB-90F4-49FC-9A08-9A4CBC37D386}">
      <dgm:prSet/>
      <dgm:spPr/>
      <dgm:t>
        <a:bodyPr/>
        <a:lstStyle/>
        <a:p>
          <a:r>
            <a:rPr lang="en-US" dirty="0"/>
            <a:t>Free-free emission due to collisions of thermal electrons with neutral Hydrogen and Helium, and the effect of magnetic field.</a:t>
          </a:r>
        </a:p>
      </dgm:t>
    </dgm:pt>
    <dgm:pt modelId="{FA4DC957-3BB7-4F22-B2A3-4164D7995A79}" type="parTrans" cxnId="{B717140C-5E34-4BF0-9A94-41387639EF64}">
      <dgm:prSet/>
      <dgm:spPr/>
      <dgm:t>
        <a:bodyPr/>
        <a:lstStyle/>
        <a:p>
          <a:endParaRPr lang="en-US"/>
        </a:p>
      </dgm:t>
    </dgm:pt>
    <dgm:pt modelId="{88B7A7CC-9CFC-45F0-9C58-ABF261A6DD51}" type="sibTrans" cxnId="{B717140C-5E34-4BF0-9A94-41387639EF64}">
      <dgm:prSet/>
      <dgm:spPr/>
      <dgm:t>
        <a:bodyPr/>
        <a:lstStyle/>
        <a:p>
          <a:endParaRPr lang="en-US"/>
        </a:p>
      </dgm:t>
    </dgm:pt>
    <dgm:pt modelId="{BF6F30DB-F654-41D2-B0B4-04F71EA9B981}">
      <dgm:prSet/>
      <dgm:spPr/>
      <dgm:t>
        <a:bodyPr/>
        <a:lstStyle/>
        <a:p>
          <a:r>
            <a:rPr lang="en-US"/>
            <a:t>Permits plasma to be directly described by DEM/DDM array-defined distributions</a:t>
          </a:r>
        </a:p>
      </dgm:t>
    </dgm:pt>
    <dgm:pt modelId="{F38233E2-F59F-4A62-8701-244B498DFAF3}" type="parTrans" cxnId="{DAF39C28-FEC2-4212-88E5-A42D2AB4C97C}">
      <dgm:prSet/>
      <dgm:spPr/>
      <dgm:t>
        <a:bodyPr/>
        <a:lstStyle/>
        <a:p>
          <a:endParaRPr lang="en-US"/>
        </a:p>
      </dgm:t>
    </dgm:pt>
    <dgm:pt modelId="{47C0B94A-0C58-46D3-B2AE-255F32DD20DD}" type="sibTrans" cxnId="{DAF39C28-FEC2-4212-88E5-A42D2AB4C97C}">
      <dgm:prSet/>
      <dgm:spPr/>
      <dgm:t>
        <a:bodyPr/>
        <a:lstStyle/>
        <a:p>
          <a:endParaRPr lang="en-US"/>
        </a:p>
      </dgm:t>
    </dgm:pt>
    <dgm:pt modelId="{44DDE20E-FF91-4E90-8708-BA826B40C777}">
      <dgm:prSet/>
      <dgm:spPr/>
      <dgm:t>
        <a:bodyPr/>
        <a:lstStyle/>
        <a:p>
          <a:r>
            <a:rPr lang="en-US" b="1" dirty="0"/>
            <a:t>NEW(2021): </a:t>
          </a:r>
          <a:r>
            <a:rPr lang="en-US" dirty="0"/>
            <a:t>Work with both analytically and array-defined </a:t>
          </a:r>
          <a:r>
            <a:rPr lang="en-US" b="0" i="0" dirty="0"/>
            <a:t>distribution functions of non-thermal electrons</a:t>
          </a:r>
          <a:endParaRPr lang="en-US" dirty="0"/>
        </a:p>
      </dgm:t>
    </dgm:pt>
    <dgm:pt modelId="{4C5FF7BB-97DF-4929-8B0E-20C73F904B4C}" type="parTrans" cxnId="{8E157E37-4015-4B88-8471-177B3828E090}">
      <dgm:prSet/>
      <dgm:spPr/>
      <dgm:t>
        <a:bodyPr/>
        <a:lstStyle/>
        <a:p>
          <a:endParaRPr lang="en-US"/>
        </a:p>
      </dgm:t>
    </dgm:pt>
    <dgm:pt modelId="{10FFBF73-25FD-4D7E-B97B-6F2EC2F8939B}" type="sibTrans" cxnId="{8E157E37-4015-4B88-8471-177B3828E090}">
      <dgm:prSet/>
      <dgm:spPr/>
      <dgm:t>
        <a:bodyPr/>
        <a:lstStyle/>
        <a:p>
          <a:endParaRPr lang="en-US"/>
        </a:p>
      </dgm:t>
    </dgm:pt>
    <dgm:pt modelId="{A5BC3E36-3A47-45B1-B9F5-3D61F4055FF8}">
      <dgm:prSet/>
      <dgm:spPr/>
      <dgm:t>
        <a:bodyPr/>
        <a:lstStyle/>
        <a:p>
          <a:endParaRPr lang="en-US" dirty="0"/>
        </a:p>
      </dgm:t>
    </dgm:pt>
    <dgm:pt modelId="{14DAB1DF-24EA-4868-B22A-9355920E1F4B}" type="parTrans" cxnId="{4169D401-75EE-4C69-BF5F-44BE84D9DF0C}">
      <dgm:prSet/>
      <dgm:spPr/>
      <dgm:t>
        <a:bodyPr/>
        <a:lstStyle/>
        <a:p>
          <a:endParaRPr lang="en-US"/>
        </a:p>
      </dgm:t>
    </dgm:pt>
    <dgm:pt modelId="{ED5D8611-2539-4536-AE11-0607384168A5}" type="sibTrans" cxnId="{4169D401-75EE-4C69-BF5F-44BE84D9DF0C}">
      <dgm:prSet/>
      <dgm:spPr/>
      <dgm:t>
        <a:bodyPr/>
        <a:lstStyle/>
        <a:p>
          <a:endParaRPr lang="en-US"/>
        </a:p>
      </dgm:t>
    </dgm:pt>
    <dgm:pt modelId="{2CC20324-1FF1-4E0C-85E3-7683A90A3623}" type="pres">
      <dgm:prSet presAssocID="{3717E330-A4F3-462E-A036-AFD3AC8D0393}" presName="Name0" presStyleCnt="0">
        <dgm:presLayoutVars>
          <dgm:dir/>
          <dgm:animLvl val="lvl"/>
          <dgm:resizeHandles val="exact"/>
        </dgm:presLayoutVars>
      </dgm:prSet>
      <dgm:spPr/>
    </dgm:pt>
    <dgm:pt modelId="{444D0E07-98AA-4E0E-A107-8A470A9A5FA8}" type="pres">
      <dgm:prSet presAssocID="{83A71319-3937-4B7F-BB00-E0240F471706}" presName="composite" presStyleCnt="0"/>
      <dgm:spPr/>
    </dgm:pt>
    <dgm:pt modelId="{6EF98553-07B5-4167-B87D-40FB11A8900D}" type="pres">
      <dgm:prSet presAssocID="{83A71319-3937-4B7F-BB00-E0240F471706}" presName="parTx" presStyleLbl="alignNode1" presStyleIdx="0" presStyleCnt="2">
        <dgm:presLayoutVars>
          <dgm:chMax val="0"/>
          <dgm:chPref val="0"/>
          <dgm:bulletEnabled val="1"/>
        </dgm:presLayoutVars>
      </dgm:prSet>
      <dgm:spPr/>
    </dgm:pt>
    <dgm:pt modelId="{7D28AC84-DAF9-44EB-A53E-905846AB17A1}" type="pres">
      <dgm:prSet presAssocID="{83A71319-3937-4B7F-BB00-E0240F471706}" presName="desTx" presStyleLbl="alignAccFollowNode1" presStyleIdx="0" presStyleCnt="2">
        <dgm:presLayoutVars>
          <dgm:bulletEnabled val="1"/>
        </dgm:presLayoutVars>
      </dgm:prSet>
      <dgm:spPr/>
    </dgm:pt>
    <dgm:pt modelId="{03E92994-3149-4716-8A10-7B8A7D1BD304}" type="pres">
      <dgm:prSet presAssocID="{370D521C-050D-40A0-AEA0-E16A6598057E}" presName="space" presStyleCnt="0"/>
      <dgm:spPr/>
    </dgm:pt>
    <dgm:pt modelId="{23BCCD8C-D4CC-4EAF-B8EE-EC17E4DD3C0F}" type="pres">
      <dgm:prSet presAssocID="{D07D3588-59D7-406E-A93B-AC33678E2301}" presName="composite" presStyleCnt="0"/>
      <dgm:spPr/>
    </dgm:pt>
    <dgm:pt modelId="{CBB092A0-3A4F-44BA-A722-CF2E8194BC87}" type="pres">
      <dgm:prSet presAssocID="{D07D3588-59D7-406E-A93B-AC33678E2301}" presName="parTx" presStyleLbl="alignNode1" presStyleIdx="1" presStyleCnt="2">
        <dgm:presLayoutVars>
          <dgm:chMax val="0"/>
          <dgm:chPref val="0"/>
          <dgm:bulletEnabled val="1"/>
        </dgm:presLayoutVars>
      </dgm:prSet>
      <dgm:spPr/>
    </dgm:pt>
    <dgm:pt modelId="{B669C109-33ED-4AD1-9B45-BB10F2D585C6}" type="pres">
      <dgm:prSet presAssocID="{D07D3588-59D7-406E-A93B-AC33678E2301}" presName="desTx" presStyleLbl="alignAccFollowNode1" presStyleIdx="1" presStyleCnt="2">
        <dgm:presLayoutVars>
          <dgm:bulletEnabled val="1"/>
        </dgm:presLayoutVars>
      </dgm:prSet>
      <dgm:spPr/>
    </dgm:pt>
  </dgm:ptLst>
  <dgm:cxnLst>
    <dgm:cxn modelId="{4169D401-75EE-4C69-BF5F-44BE84D9DF0C}" srcId="{83A71319-3937-4B7F-BB00-E0240F471706}" destId="{A5BC3E36-3A47-45B1-B9F5-3D61F4055FF8}" srcOrd="4" destOrd="0" parTransId="{14DAB1DF-24EA-4868-B22A-9355920E1F4B}" sibTransId="{ED5D8611-2539-4536-AE11-0607384168A5}"/>
    <dgm:cxn modelId="{8CAD4303-892D-49BD-9BE1-77E73264906D}" srcId="{3717E330-A4F3-462E-A036-AFD3AC8D0393}" destId="{83A71319-3937-4B7F-BB00-E0240F471706}" srcOrd="0" destOrd="0" parTransId="{7263DDAE-19BB-431D-A174-6A52AA629DC5}" sibTransId="{370D521C-050D-40A0-AEA0-E16A6598057E}"/>
    <dgm:cxn modelId="{5E547A04-01F6-4B06-ABF1-54003D4F20FD}" type="presOf" srcId="{4FEB6062-22C2-416D-BFF6-1E0570F088E6}" destId="{7D28AC84-DAF9-44EB-A53E-905846AB17A1}" srcOrd="0" destOrd="2" presId="urn:microsoft.com/office/officeart/2005/8/layout/hList1"/>
    <dgm:cxn modelId="{B717140C-5E34-4BF0-9A94-41387639EF64}" srcId="{D07D3588-59D7-406E-A93B-AC33678E2301}" destId="{798090CB-90F4-49FC-9A08-9A4CBC37D386}" srcOrd="3" destOrd="0" parTransId="{FA4DC957-3BB7-4F22-B2A3-4164D7995A79}" sibTransId="{88B7A7CC-9CFC-45F0-9C58-ABF261A6DD51}"/>
    <dgm:cxn modelId="{DAF39C28-FEC2-4212-88E5-A42D2AB4C97C}" srcId="{D07D3588-59D7-406E-A93B-AC33678E2301}" destId="{BF6F30DB-F654-41D2-B0B4-04F71EA9B981}" srcOrd="4" destOrd="0" parTransId="{F38233E2-F59F-4A62-8701-244B498DFAF3}" sibTransId="{47C0B94A-0C58-46D3-B2AE-255F32DD20DD}"/>
    <dgm:cxn modelId="{AFDDB228-A1D8-435F-9D62-21FF6D9C0EAC}" type="presOf" srcId="{83A71319-3937-4B7F-BB00-E0240F471706}" destId="{6EF98553-07B5-4167-B87D-40FB11A8900D}" srcOrd="0" destOrd="0" presId="urn:microsoft.com/office/officeart/2005/8/layout/hList1"/>
    <dgm:cxn modelId="{8E157E37-4015-4B88-8471-177B3828E090}" srcId="{83A71319-3937-4B7F-BB00-E0240F471706}" destId="{44DDE20E-FF91-4E90-8708-BA826B40C777}" srcOrd="3" destOrd="0" parTransId="{4C5FF7BB-97DF-4929-8B0E-20C73F904B4C}" sibTransId="{10FFBF73-25FD-4D7E-B97B-6F2EC2F8939B}"/>
    <dgm:cxn modelId="{BDF6613B-DE80-400D-83F2-337D7C47E7E5}" srcId="{3717E330-A4F3-462E-A036-AFD3AC8D0393}" destId="{D07D3588-59D7-406E-A93B-AC33678E2301}" srcOrd="1" destOrd="0" parTransId="{9F28A216-21DC-4ECC-85A9-A3B38436F724}" sibTransId="{90CF4F7C-ADDE-486A-953F-69FA3CEB0B35}"/>
    <dgm:cxn modelId="{C6FFE73B-5B98-438A-B91D-48756650D4AE}" type="presOf" srcId="{A5BC3E36-3A47-45B1-B9F5-3D61F4055FF8}" destId="{7D28AC84-DAF9-44EB-A53E-905846AB17A1}" srcOrd="0" destOrd="4" presId="urn:microsoft.com/office/officeart/2005/8/layout/hList1"/>
    <dgm:cxn modelId="{85F4D73D-8A2D-4F79-BE4C-20CE0682DB08}" type="presOf" srcId="{70516EEA-D8B8-4773-8748-16FAF787609A}" destId="{B669C109-33ED-4AD1-9B45-BB10F2D585C6}" srcOrd="0" destOrd="1" presId="urn:microsoft.com/office/officeart/2005/8/layout/hList1"/>
    <dgm:cxn modelId="{EF5A8E4D-A6BF-4291-AD51-52A5465B2C71}" srcId="{D07D3588-59D7-406E-A93B-AC33678E2301}" destId="{AFD54528-FD37-45CB-ACBD-74B81E687DA0}" srcOrd="2" destOrd="0" parTransId="{DBFC3EC5-1E16-4D3E-AEF7-4BFD38D2EC86}" sibTransId="{3F5533B2-B5AD-4521-A190-69002D5697B2}"/>
    <dgm:cxn modelId="{7470A36D-6269-4D99-9830-53A904C005AF}" type="presOf" srcId="{3717E330-A4F3-462E-A036-AFD3AC8D0393}" destId="{2CC20324-1FF1-4E0C-85E3-7683A90A3623}" srcOrd="0" destOrd="0" presId="urn:microsoft.com/office/officeart/2005/8/layout/hList1"/>
    <dgm:cxn modelId="{4E888D6F-EE16-42D9-8F10-F7C62518E691}" type="presOf" srcId="{BF6F30DB-F654-41D2-B0B4-04F71EA9B981}" destId="{B669C109-33ED-4AD1-9B45-BB10F2D585C6}" srcOrd="0" destOrd="4" presId="urn:microsoft.com/office/officeart/2005/8/layout/hList1"/>
    <dgm:cxn modelId="{B34F4452-6DB8-4BEE-BFA0-C6B71BAD8DED}" srcId="{83A71319-3937-4B7F-BB00-E0240F471706}" destId="{C094705B-9ABD-41D7-93BD-40A20F2E30E4}" srcOrd="0" destOrd="0" parTransId="{C1D63E93-E7F8-4708-88CE-2760CB2580A9}" sibTransId="{9F1F2DF3-BFFC-403B-BF08-2EE7F038C5CB}"/>
    <dgm:cxn modelId="{47524475-D087-455C-8CE6-75009772702F}" type="presOf" srcId="{C094705B-9ABD-41D7-93BD-40A20F2E30E4}" destId="{7D28AC84-DAF9-44EB-A53E-905846AB17A1}" srcOrd="0" destOrd="0" presId="urn:microsoft.com/office/officeart/2005/8/layout/hList1"/>
    <dgm:cxn modelId="{B24AA187-B5D5-4022-8882-E22651902238}" type="presOf" srcId="{C0FFC2F4-351C-4CAC-AD51-B65C9C08FAA4}" destId="{7D28AC84-DAF9-44EB-A53E-905846AB17A1}" srcOrd="0" destOrd="1" presId="urn:microsoft.com/office/officeart/2005/8/layout/hList1"/>
    <dgm:cxn modelId="{C417C287-2243-4F57-9CF3-C6D307D75F5C}" type="presOf" srcId="{D07D3588-59D7-406E-A93B-AC33678E2301}" destId="{CBB092A0-3A4F-44BA-A722-CF2E8194BC87}" srcOrd="0" destOrd="0" presId="urn:microsoft.com/office/officeart/2005/8/layout/hList1"/>
    <dgm:cxn modelId="{39223EA6-FD5F-4E9F-966E-85D120304A18}" type="presOf" srcId="{44DDE20E-FF91-4E90-8708-BA826B40C777}" destId="{7D28AC84-DAF9-44EB-A53E-905846AB17A1}" srcOrd="0" destOrd="3" presId="urn:microsoft.com/office/officeart/2005/8/layout/hList1"/>
    <dgm:cxn modelId="{BCB785B2-593F-443C-8CE1-8EAEDFD1A344}" type="presOf" srcId="{AFD54528-FD37-45CB-ACBD-74B81E687DA0}" destId="{B669C109-33ED-4AD1-9B45-BB10F2D585C6}" srcOrd="0" destOrd="2" presId="urn:microsoft.com/office/officeart/2005/8/layout/hList1"/>
    <dgm:cxn modelId="{76122DCD-927A-4A32-B34B-1E1931730DC8}" srcId="{D07D3588-59D7-406E-A93B-AC33678E2301}" destId="{C46F8441-EEB3-4F49-A13B-EBA5705BC37B}" srcOrd="0" destOrd="0" parTransId="{A5301AAF-DAE4-406F-9391-284A271827A7}" sibTransId="{34B4188B-8A94-45CD-82CB-E0963503CE16}"/>
    <dgm:cxn modelId="{8A8A26CF-DC42-4C80-86BC-EEA67F25E4DE}" type="presOf" srcId="{C46F8441-EEB3-4F49-A13B-EBA5705BC37B}" destId="{B669C109-33ED-4AD1-9B45-BB10F2D585C6}" srcOrd="0" destOrd="0" presId="urn:microsoft.com/office/officeart/2005/8/layout/hList1"/>
    <dgm:cxn modelId="{801C2CD7-4ADD-4CDC-AFA1-84C9BF5006FF}" type="presOf" srcId="{798090CB-90F4-49FC-9A08-9A4CBC37D386}" destId="{B669C109-33ED-4AD1-9B45-BB10F2D585C6}" srcOrd="0" destOrd="3" presId="urn:microsoft.com/office/officeart/2005/8/layout/hList1"/>
    <dgm:cxn modelId="{D933EFE2-1265-4C9C-8A3B-528900929A3F}" srcId="{D07D3588-59D7-406E-A93B-AC33678E2301}" destId="{70516EEA-D8B8-4773-8748-16FAF787609A}" srcOrd="1" destOrd="0" parTransId="{393146D4-B900-4607-BC94-E2E337C139A0}" sibTransId="{C3DA19A2-5226-4A15-866D-4B2EF35AE93C}"/>
    <dgm:cxn modelId="{A912B3F0-ACA3-4D41-899C-C51C92BD5A49}" srcId="{83A71319-3937-4B7F-BB00-E0240F471706}" destId="{C0FFC2F4-351C-4CAC-AD51-B65C9C08FAA4}" srcOrd="1" destOrd="0" parTransId="{F63A182E-1EE5-4E1B-9C01-5ABB94FB5A08}" sibTransId="{625BF415-1A77-4B97-B412-67D6CCB711B7}"/>
    <dgm:cxn modelId="{D1D953F4-32BF-4C75-AC8D-0E008931B5CA}" srcId="{83A71319-3937-4B7F-BB00-E0240F471706}" destId="{4FEB6062-22C2-416D-BFF6-1E0570F088E6}" srcOrd="2" destOrd="0" parTransId="{3E119DB9-1EA4-4EC2-984C-F5881DF176DC}" sibTransId="{D2831C83-44FA-44F4-945B-59671B15E66F}"/>
    <dgm:cxn modelId="{7DE9EC36-B8DF-4BB4-8BC6-A56F3D6E52C8}" type="presParOf" srcId="{2CC20324-1FF1-4E0C-85E3-7683A90A3623}" destId="{444D0E07-98AA-4E0E-A107-8A470A9A5FA8}" srcOrd="0" destOrd="0" presId="urn:microsoft.com/office/officeart/2005/8/layout/hList1"/>
    <dgm:cxn modelId="{994FA216-F557-41FC-818F-29C8B178B308}" type="presParOf" srcId="{444D0E07-98AA-4E0E-A107-8A470A9A5FA8}" destId="{6EF98553-07B5-4167-B87D-40FB11A8900D}" srcOrd="0" destOrd="0" presId="urn:microsoft.com/office/officeart/2005/8/layout/hList1"/>
    <dgm:cxn modelId="{986B9331-3482-434D-A6A8-263AE0454F8F}" type="presParOf" srcId="{444D0E07-98AA-4E0E-A107-8A470A9A5FA8}" destId="{7D28AC84-DAF9-44EB-A53E-905846AB17A1}" srcOrd="1" destOrd="0" presId="urn:microsoft.com/office/officeart/2005/8/layout/hList1"/>
    <dgm:cxn modelId="{DCBCD543-A98C-4E15-8644-253B1FBD7D01}" type="presParOf" srcId="{2CC20324-1FF1-4E0C-85E3-7683A90A3623}" destId="{03E92994-3149-4716-8A10-7B8A7D1BD304}" srcOrd="1" destOrd="0" presId="urn:microsoft.com/office/officeart/2005/8/layout/hList1"/>
    <dgm:cxn modelId="{796532EF-8F9F-434D-BBBF-FCECF1CB76D4}" type="presParOf" srcId="{2CC20324-1FF1-4E0C-85E3-7683A90A3623}" destId="{23BCCD8C-D4CC-4EAF-B8EE-EC17E4DD3C0F}" srcOrd="2" destOrd="0" presId="urn:microsoft.com/office/officeart/2005/8/layout/hList1"/>
    <dgm:cxn modelId="{05EEE2D9-C940-4243-AC82-201A2202487D}" type="presParOf" srcId="{23BCCD8C-D4CC-4EAF-B8EE-EC17E4DD3C0F}" destId="{CBB092A0-3A4F-44BA-A722-CF2E8194BC87}" srcOrd="0" destOrd="0" presId="urn:microsoft.com/office/officeart/2005/8/layout/hList1"/>
    <dgm:cxn modelId="{447FBF59-5E7F-4334-B343-A75F14C4D4EC}" type="presParOf" srcId="{23BCCD8C-D4CC-4EAF-B8EE-EC17E4DD3C0F}" destId="{B669C109-33ED-4AD1-9B45-BB10F2D585C6}"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FED5C89-CA2F-43F1-A722-92AC88E741F3}"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mc:AlternateContent xmlns:mc="http://schemas.openxmlformats.org/markup-compatibility/2006" xmlns:a14="http://schemas.microsoft.com/office/drawing/2010/main">
      <mc:Choice Requires="a14">
        <dgm:pt modelId="{BDDC2286-A942-4A2C-A981-E68B1ACE5403}">
          <dgm:prSet phldrT="[Text]"/>
          <dgm:spPr/>
          <dgm: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sSub>
                          <m:sSubPr>
                            <m:ctrlPr>
                              <a:rPr lang="en-US"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0</m:t>
                            </m:r>
                          </m:sub>
                        </m:sSub>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𝜌</m:t>
                        </m:r>
                      </m:e>
                    </m:d>
                  </m:oMath>
                </m:oMathPara>
              </a14:m>
              <a:endParaRPr lang="en-US" dirty="0"/>
            </a:p>
          </dgm:t>
        </dgm:pt>
      </mc:Choice>
      <mc:Fallback xmlns="">
        <dgm:pt modelId="{BDDC2286-A942-4A2C-A981-E68B1ACE5403}">
          <dgm:prSet phldrT="[Text]"/>
          <dgm:spPr/>
          <dgm:t>
            <a:bodyPr/>
            <a:lstStyle/>
            <a:p>
              <a:pPr/>
              <a:r>
                <a:rPr lang="en-US" i="0">
                  <a:latin typeface="Cambria Math" panose="02040503050406030204" pitchFamily="18" charset="0"/>
                </a:rPr>
                <a:t>{</a:t>
              </a:r>
              <a:r>
                <a:rPr lang="en-US" b="0" i="0">
                  <a:latin typeface="Cambria Math" panose="02040503050406030204" pitchFamily="18" charset="0"/>
                </a:rPr>
                <a:t>𝑄_0,</a:t>
              </a:r>
              <a:r>
                <a:rPr lang="en-US" b="0" i="0">
                  <a:latin typeface="Cambria Math" panose="02040503050406030204" pitchFamily="18" charset="0"/>
                  <a:ea typeface="Cambria Math" panose="02040503050406030204" pitchFamily="18" charset="0"/>
                </a:rPr>
                <a:t>𝜌}</a:t>
              </a:r>
              <a:endParaRPr lang="en-US" dirty="0"/>
            </a:p>
          </dgm:t>
        </dgm:pt>
      </mc:Fallback>
    </mc:AlternateContent>
    <dgm:pt modelId="{78924C6B-CA56-40C3-86D1-40DC1CE95C22}" type="parTrans" cxnId="{C4C86968-632E-4670-84DE-F8AF3C599605}">
      <dgm:prSet/>
      <dgm:spPr/>
      <dgm:t>
        <a:bodyPr/>
        <a:lstStyle/>
        <a:p>
          <a:endParaRPr lang="en-US"/>
        </a:p>
      </dgm:t>
    </dgm:pt>
    <dgm:pt modelId="{FB7A64F9-E91F-4F1E-B7FF-9C0848C5014E}" type="sibTrans" cxnId="{C4C86968-632E-4670-84DE-F8AF3C599605}">
      <dgm:prSet/>
      <dgm:spPr>
        <a:solidFill>
          <a:srgbClr val="FC7E0C"/>
        </a:solidFill>
      </dgm:spPr>
      <dgm:t>
        <a:bodyPr/>
        <a:lstStyle/>
        <a:p>
          <a:endParaRPr lang="en-US"/>
        </a:p>
      </dgm:t>
    </dgm:pt>
    <mc:AlternateContent xmlns:mc="http://schemas.openxmlformats.org/markup-compatibility/2006" xmlns:a14="http://schemas.microsoft.com/office/drawing/2010/main">
      <mc:Choice Requires="a14">
        <dgm:pt modelId="{10765E17-5358-4941-AE5C-9043DE07EF4B}">
          <dgm:prSet phldrT="[Text]"/>
          <dgm:spPr/>
          <dgm: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i="1" smtClean="0">
                            <a:latin typeface="Cambria Math" panose="02040503050406030204" pitchFamily="18" charset="0"/>
                            <a:ea typeface="Cambria Math" panose="02040503050406030204" pitchFamily="18" charset="0"/>
                          </a:rPr>
                          <m:t>𝜎</m:t>
                        </m:r>
                      </m:e>
                      <m:sub>
                        <m:r>
                          <a:rPr lang="en-US" i="1" smtClean="0">
                            <a:latin typeface="Cambria Math" panose="02040503050406030204" pitchFamily="18" charset="0"/>
                            <a:ea typeface="Cambria Math" panose="02040503050406030204" pitchFamily="18" charset="0"/>
                          </a:rPr>
                          <m:t>𝜌</m:t>
                        </m:r>
                      </m:sub>
                      <m:sup>
                        <m:r>
                          <a:rPr lang="en-US" b="0" i="1" smtClean="0">
                            <a:latin typeface="Cambria Math" panose="02040503050406030204" pitchFamily="18" charset="0"/>
                          </a:rPr>
                          <m:t>2</m:t>
                        </m:r>
                      </m:sup>
                    </m:sSubSup>
                  </m:oMath>
                </m:oMathPara>
              </a14:m>
              <a:endParaRPr lang="en-US" dirty="0"/>
            </a:p>
          </dgm:t>
        </dgm:pt>
      </mc:Choice>
      <mc:Fallback xmlns="">
        <dgm:pt modelId="{10765E17-5358-4941-AE5C-9043DE07EF4B}">
          <dgm:prSet phldrT="[Text]"/>
          <dgm:spPr/>
          <dgm:t>
            <a:bodyPr/>
            <a:lstStyle/>
            <a:p>
              <a:r>
                <a:rPr lang="en-US" i="0">
                  <a:latin typeface="Cambria Math" panose="02040503050406030204" pitchFamily="18" charset="0"/>
                  <a:ea typeface="Cambria Math" panose="02040503050406030204" pitchFamily="18" charset="0"/>
                </a:rPr>
                <a:t>𝜎_𝜌^</a:t>
              </a:r>
              <a:r>
                <a:rPr lang="en-US" b="0" i="0">
                  <a:latin typeface="Cambria Math" panose="02040503050406030204" pitchFamily="18" charset="0"/>
                </a:rPr>
                <a:t>2</a:t>
              </a:r>
              <a:endParaRPr lang="en-US" dirty="0"/>
            </a:p>
          </dgm:t>
        </dgm:pt>
      </mc:Fallback>
    </mc:AlternateContent>
    <dgm:pt modelId="{3BDFB324-405C-480B-956F-5D58C21BEC49}" type="parTrans" cxnId="{3497DCAC-10FA-408A-9243-01256750FFCD}">
      <dgm:prSet/>
      <dgm:spPr/>
      <dgm:t>
        <a:bodyPr/>
        <a:lstStyle/>
        <a:p>
          <a:endParaRPr lang="en-US"/>
        </a:p>
      </dgm:t>
    </dgm:pt>
    <dgm:pt modelId="{93AC1733-A443-4DFF-A7B7-2AB8BA434679}" type="sibTrans" cxnId="{3497DCAC-10FA-408A-9243-01256750FFCD}">
      <dgm:prSet/>
      <dgm:spPr>
        <a:solidFill>
          <a:srgbClr val="FC7E0C"/>
        </a:solidFill>
      </dgm:spPr>
      <dgm:t>
        <a:bodyPr/>
        <a:lstStyle/>
        <a:p>
          <a:endParaRPr lang="en-US"/>
        </a:p>
      </dgm:t>
    </dgm:pt>
    <mc:AlternateContent xmlns:mc="http://schemas.openxmlformats.org/markup-compatibility/2006" xmlns:a14="http://schemas.microsoft.com/office/drawing/2010/main">
      <mc:Choice Requires="a14">
        <dgm:pt modelId="{1B5D8748-5344-4770-A180-19363147EF9F}">
          <dgm:prSet phldrT="[Text]"/>
          <dgm:spPr/>
          <dgm: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r>
                          <a:rPr lang="en-US" b="0" i="1" smtClean="0">
                            <a:latin typeface="Cambria Math" panose="02040503050406030204" pitchFamily="18" charset="0"/>
                          </a:rPr>
                          <m:t>𝑎</m:t>
                        </m:r>
                        <m:r>
                          <a:rPr lang="en-US" b="0" i="1" smtClean="0">
                            <a:latin typeface="Cambria Math" panose="02040503050406030204" pitchFamily="18" charset="0"/>
                          </a:rPr>
                          <m:t>,</m:t>
                        </m:r>
                        <m:r>
                          <a:rPr lang="en-US" b="0" i="1" smtClean="0">
                            <a:latin typeface="Cambria Math" panose="02040503050406030204" pitchFamily="18" charset="0"/>
                          </a:rPr>
                          <m:t>𝑏</m:t>
                        </m:r>
                      </m:e>
                    </m:d>
                  </m:oMath>
                </m:oMathPara>
              </a14:m>
              <a:endParaRPr lang="en-US" dirty="0"/>
            </a:p>
          </dgm:t>
        </dgm:pt>
      </mc:Choice>
      <mc:Fallback xmlns="">
        <dgm:pt modelId="{1B5D8748-5344-4770-A180-19363147EF9F}">
          <dgm:prSet phldrT="[Text]"/>
          <dgm:spPr/>
          <dgm:t>
            <a:bodyPr/>
            <a:lstStyle/>
            <a:p>
              <a:r>
                <a:rPr lang="en-US" i="0">
                  <a:latin typeface="Cambria Math" panose="02040503050406030204" pitchFamily="18" charset="0"/>
                </a:rPr>
                <a:t>{</a:t>
              </a:r>
              <a:r>
                <a:rPr lang="en-US" b="0" i="0">
                  <a:latin typeface="Cambria Math" panose="02040503050406030204" pitchFamily="18" charset="0"/>
                </a:rPr>
                <a:t>𝑎,𝑏}</a:t>
              </a:r>
              <a:endParaRPr lang="en-US" dirty="0"/>
            </a:p>
          </dgm:t>
        </dgm:pt>
      </mc:Fallback>
    </mc:AlternateContent>
    <dgm:pt modelId="{C499D2AD-796A-494C-9471-DBBDEC2634D6}" type="parTrans" cxnId="{5786E1BF-D477-4B4F-AEE1-B69E1FE0641A}">
      <dgm:prSet/>
      <dgm:spPr/>
      <dgm:t>
        <a:bodyPr/>
        <a:lstStyle/>
        <a:p>
          <a:endParaRPr lang="en-US"/>
        </a:p>
      </dgm:t>
    </dgm:pt>
    <dgm:pt modelId="{CBD11C35-E93A-4703-B45F-B558A0110DE4}" type="sibTrans" cxnId="{5786E1BF-D477-4B4F-AEE1-B69E1FE0641A}">
      <dgm:prSet/>
      <dgm:spPr>
        <a:solidFill>
          <a:srgbClr val="FC7E0C"/>
        </a:solidFill>
      </dgm:spPr>
      <dgm:t>
        <a:bodyPr/>
        <a:lstStyle/>
        <a:p>
          <a:endParaRPr lang="en-US"/>
        </a:p>
      </dgm:t>
    </dgm:pt>
    <dgm:pt modelId="{7F76904C-938F-464A-8969-E012F7310F25}" type="pres">
      <dgm:prSet presAssocID="{AFED5C89-CA2F-43F1-A722-92AC88E741F3}" presName="cycle" presStyleCnt="0">
        <dgm:presLayoutVars>
          <dgm:dir/>
          <dgm:resizeHandles val="exact"/>
        </dgm:presLayoutVars>
      </dgm:prSet>
      <dgm:spPr/>
    </dgm:pt>
    <dgm:pt modelId="{F3200C18-3AFA-48FC-8FE6-E9C7448AF4B0}" type="pres">
      <dgm:prSet presAssocID="{BDDC2286-A942-4A2C-A981-E68B1ACE5403}" presName="dummy" presStyleCnt="0"/>
      <dgm:spPr/>
    </dgm:pt>
    <dgm:pt modelId="{8EC84329-B8D9-4FB7-B7EE-E81B57C24E52}" type="pres">
      <dgm:prSet presAssocID="{BDDC2286-A942-4A2C-A981-E68B1ACE5403}" presName="node" presStyleLbl="revTx" presStyleIdx="0" presStyleCnt="3">
        <dgm:presLayoutVars>
          <dgm:bulletEnabled val="1"/>
        </dgm:presLayoutVars>
      </dgm:prSet>
      <dgm:spPr/>
    </dgm:pt>
    <dgm:pt modelId="{27814C6D-AC0D-42B7-B9A2-C3712F1E2B8C}" type="pres">
      <dgm:prSet presAssocID="{FB7A64F9-E91F-4F1E-B7FF-9C0848C5014E}" presName="sibTrans" presStyleLbl="node1" presStyleIdx="0" presStyleCnt="3"/>
      <dgm:spPr/>
    </dgm:pt>
    <dgm:pt modelId="{9E2C82D1-9AF8-4D00-8211-D63DDA779F21}" type="pres">
      <dgm:prSet presAssocID="{10765E17-5358-4941-AE5C-9043DE07EF4B}" presName="dummy" presStyleCnt="0"/>
      <dgm:spPr/>
    </dgm:pt>
    <dgm:pt modelId="{5E06BCC9-5C54-432E-B8E4-4622B6F374B4}" type="pres">
      <dgm:prSet presAssocID="{10765E17-5358-4941-AE5C-9043DE07EF4B}" presName="node" presStyleLbl="revTx" presStyleIdx="1" presStyleCnt="3">
        <dgm:presLayoutVars>
          <dgm:bulletEnabled val="1"/>
        </dgm:presLayoutVars>
      </dgm:prSet>
      <dgm:spPr/>
    </dgm:pt>
    <dgm:pt modelId="{DAF93F8B-9B48-42FD-A3C0-49286CC16B77}" type="pres">
      <dgm:prSet presAssocID="{93AC1733-A443-4DFF-A7B7-2AB8BA434679}" presName="sibTrans" presStyleLbl="node1" presStyleIdx="1" presStyleCnt="3"/>
      <dgm:spPr/>
    </dgm:pt>
    <dgm:pt modelId="{6F31A888-B4EA-4B1F-8593-159BE6B58B0A}" type="pres">
      <dgm:prSet presAssocID="{1B5D8748-5344-4770-A180-19363147EF9F}" presName="dummy" presStyleCnt="0"/>
      <dgm:spPr/>
    </dgm:pt>
    <dgm:pt modelId="{3A6607C2-E535-4EE9-A27F-DB53C25DCD56}" type="pres">
      <dgm:prSet presAssocID="{1B5D8748-5344-4770-A180-19363147EF9F}" presName="node" presStyleLbl="revTx" presStyleIdx="2" presStyleCnt="3">
        <dgm:presLayoutVars>
          <dgm:bulletEnabled val="1"/>
        </dgm:presLayoutVars>
      </dgm:prSet>
      <dgm:spPr/>
    </dgm:pt>
    <dgm:pt modelId="{3E8FA306-33E1-4BFE-885B-C1B65BCE79F0}" type="pres">
      <dgm:prSet presAssocID="{CBD11C35-E93A-4703-B45F-B558A0110DE4}" presName="sibTrans" presStyleLbl="node1" presStyleIdx="2" presStyleCnt="3" custScaleX="98748"/>
      <dgm:spPr/>
    </dgm:pt>
  </dgm:ptLst>
  <dgm:cxnLst>
    <dgm:cxn modelId="{C79D2816-CE45-4452-8BD7-1D60C48531C9}" type="presOf" srcId="{10765E17-5358-4941-AE5C-9043DE07EF4B}" destId="{5E06BCC9-5C54-432E-B8E4-4622B6F374B4}" srcOrd="0" destOrd="0" presId="urn:microsoft.com/office/officeart/2005/8/layout/cycle1"/>
    <dgm:cxn modelId="{6D403A18-20F2-4D67-A4BC-BD5A8D9A3295}" type="presOf" srcId="{93AC1733-A443-4DFF-A7B7-2AB8BA434679}" destId="{DAF93F8B-9B48-42FD-A3C0-49286CC16B77}" srcOrd="0" destOrd="0" presId="urn:microsoft.com/office/officeart/2005/8/layout/cycle1"/>
    <dgm:cxn modelId="{DB464B1F-18AE-4EC5-81EF-8B83363473B8}" type="presOf" srcId="{FB7A64F9-E91F-4F1E-B7FF-9C0848C5014E}" destId="{27814C6D-AC0D-42B7-B9A2-C3712F1E2B8C}" srcOrd="0" destOrd="0" presId="urn:microsoft.com/office/officeart/2005/8/layout/cycle1"/>
    <dgm:cxn modelId="{C4C86968-632E-4670-84DE-F8AF3C599605}" srcId="{AFED5C89-CA2F-43F1-A722-92AC88E741F3}" destId="{BDDC2286-A942-4A2C-A981-E68B1ACE5403}" srcOrd="0" destOrd="0" parTransId="{78924C6B-CA56-40C3-86D1-40DC1CE95C22}" sibTransId="{FB7A64F9-E91F-4F1E-B7FF-9C0848C5014E}"/>
    <dgm:cxn modelId="{50C82D7B-7458-4603-9F9E-CC35F6A4BB62}" type="presOf" srcId="{BDDC2286-A942-4A2C-A981-E68B1ACE5403}" destId="{8EC84329-B8D9-4FB7-B7EE-E81B57C24E52}" srcOrd="0" destOrd="0" presId="urn:microsoft.com/office/officeart/2005/8/layout/cycle1"/>
    <dgm:cxn modelId="{98D34394-E692-4F49-84CC-2CFF5CC54700}" type="presOf" srcId="{1B5D8748-5344-4770-A180-19363147EF9F}" destId="{3A6607C2-E535-4EE9-A27F-DB53C25DCD56}" srcOrd="0" destOrd="0" presId="urn:microsoft.com/office/officeart/2005/8/layout/cycle1"/>
    <dgm:cxn modelId="{3497DCAC-10FA-408A-9243-01256750FFCD}" srcId="{AFED5C89-CA2F-43F1-A722-92AC88E741F3}" destId="{10765E17-5358-4941-AE5C-9043DE07EF4B}" srcOrd="1" destOrd="0" parTransId="{3BDFB324-405C-480B-956F-5D58C21BEC49}" sibTransId="{93AC1733-A443-4DFF-A7B7-2AB8BA434679}"/>
    <dgm:cxn modelId="{B2C3AAAF-2F03-459C-98E4-6E78606CCC47}" type="presOf" srcId="{AFED5C89-CA2F-43F1-A722-92AC88E741F3}" destId="{7F76904C-938F-464A-8969-E012F7310F25}" srcOrd="0" destOrd="0" presId="urn:microsoft.com/office/officeart/2005/8/layout/cycle1"/>
    <dgm:cxn modelId="{5786E1BF-D477-4B4F-AEE1-B69E1FE0641A}" srcId="{AFED5C89-CA2F-43F1-A722-92AC88E741F3}" destId="{1B5D8748-5344-4770-A180-19363147EF9F}" srcOrd="2" destOrd="0" parTransId="{C499D2AD-796A-494C-9471-DBBDEC2634D6}" sibTransId="{CBD11C35-E93A-4703-B45F-B558A0110DE4}"/>
    <dgm:cxn modelId="{45B731D6-856B-4F98-90AD-313844A3CFEE}" type="presOf" srcId="{CBD11C35-E93A-4703-B45F-B558A0110DE4}" destId="{3E8FA306-33E1-4BFE-885B-C1B65BCE79F0}" srcOrd="0" destOrd="0" presId="urn:microsoft.com/office/officeart/2005/8/layout/cycle1"/>
    <dgm:cxn modelId="{4F0569F6-7405-4B9C-87B5-D95BF183897D}" type="presParOf" srcId="{7F76904C-938F-464A-8969-E012F7310F25}" destId="{F3200C18-3AFA-48FC-8FE6-E9C7448AF4B0}" srcOrd="0" destOrd="0" presId="urn:microsoft.com/office/officeart/2005/8/layout/cycle1"/>
    <dgm:cxn modelId="{7949EF38-FE2C-4380-81D6-B6A2C9ADA2B5}" type="presParOf" srcId="{7F76904C-938F-464A-8969-E012F7310F25}" destId="{8EC84329-B8D9-4FB7-B7EE-E81B57C24E52}" srcOrd="1" destOrd="0" presId="urn:microsoft.com/office/officeart/2005/8/layout/cycle1"/>
    <dgm:cxn modelId="{562DC731-A92B-4F33-BF64-0BF7ACF4A424}" type="presParOf" srcId="{7F76904C-938F-464A-8969-E012F7310F25}" destId="{27814C6D-AC0D-42B7-B9A2-C3712F1E2B8C}" srcOrd="2" destOrd="0" presId="urn:microsoft.com/office/officeart/2005/8/layout/cycle1"/>
    <dgm:cxn modelId="{21DA09C1-E879-49EB-84F4-F34C46E445F8}" type="presParOf" srcId="{7F76904C-938F-464A-8969-E012F7310F25}" destId="{9E2C82D1-9AF8-4D00-8211-D63DDA779F21}" srcOrd="3" destOrd="0" presId="urn:microsoft.com/office/officeart/2005/8/layout/cycle1"/>
    <dgm:cxn modelId="{89DFFF6D-F33D-4D3D-B26A-6EAB22DA9980}" type="presParOf" srcId="{7F76904C-938F-464A-8969-E012F7310F25}" destId="{5E06BCC9-5C54-432E-B8E4-4622B6F374B4}" srcOrd="4" destOrd="0" presId="urn:microsoft.com/office/officeart/2005/8/layout/cycle1"/>
    <dgm:cxn modelId="{FC3A6D3E-E7B9-40E5-862C-20CF9FE4FF4E}" type="presParOf" srcId="{7F76904C-938F-464A-8969-E012F7310F25}" destId="{DAF93F8B-9B48-42FD-A3C0-49286CC16B77}" srcOrd="5" destOrd="0" presId="urn:microsoft.com/office/officeart/2005/8/layout/cycle1"/>
    <dgm:cxn modelId="{A5D0C636-F13B-4881-BD98-97550606FD03}" type="presParOf" srcId="{7F76904C-938F-464A-8969-E012F7310F25}" destId="{6F31A888-B4EA-4B1F-8593-159BE6B58B0A}" srcOrd="6" destOrd="0" presId="urn:microsoft.com/office/officeart/2005/8/layout/cycle1"/>
    <dgm:cxn modelId="{B38AEB8C-ADFD-4306-9B55-987D60BE0C13}" type="presParOf" srcId="{7F76904C-938F-464A-8969-E012F7310F25}" destId="{3A6607C2-E535-4EE9-A27F-DB53C25DCD56}" srcOrd="7" destOrd="0" presId="urn:microsoft.com/office/officeart/2005/8/layout/cycle1"/>
    <dgm:cxn modelId="{89251607-701E-4784-A466-BC977FC65FDD}" type="presParOf" srcId="{7F76904C-938F-464A-8969-E012F7310F25}" destId="{3E8FA306-33E1-4BFE-885B-C1B65BCE79F0}" srcOrd="8" destOrd="0" presId="urn:microsoft.com/office/officeart/2005/8/layout/cycle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FED5C89-CA2F-43F1-A722-92AC88E741F3}"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BDDC2286-A942-4A2C-A981-E68B1ACE5403}">
      <dgm:prSet phldrT="[Text]"/>
      <dgm:spPr>
        <a:blipFill>
          <a:blip xmlns:r="http://schemas.openxmlformats.org/officeDocument/2006/relationships" r:embed="rId1"/>
          <a:stretch>
            <a:fillRect l="-28058" r="-16547"/>
          </a:stretch>
        </a:blipFill>
      </dgm:spPr>
      <dgm:t>
        <a:bodyPr/>
        <a:lstStyle/>
        <a:p>
          <a:r>
            <a:rPr lang="en-US">
              <a:noFill/>
            </a:rPr>
            <a:t> </a:t>
          </a:r>
        </a:p>
      </dgm:t>
    </dgm:pt>
    <dgm:pt modelId="{78924C6B-CA56-40C3-86D1-40DC1CE95C22}" type="parTrans" cxnId="{C4C86968-632E-4670-84DE-F8AF3C599605}">
      <dgm:prSet/>
      <dgm:spPr/>
      <dgm:t>
        <a:bodyPr/>
        <a:lstStyle/>
        <a:p>
          <a:endParaRPr lang="en-US"/>
        </a:p>
      </dgm:t>
    </dgm:pt>
    <dgm:pt modelId="{FB7A64F9-E91F-4F1E-B7FF-9C0848C5014E}" type="sibTrans" cxnId="{C4C86968-632E-4670-84DE-F8AF3C599605}">
      <dgm:prSet/>
      <dgm:spPr>
        <a:solidFill>
          <a:srgbClr val="FC7E0C"/>
        </a:solidFill>
      </dgm:spPr>
      <dgm:t>
        <a:bodyPr/>
        <a:lstStyle/>
        <a:p>
          <a:endParaRPr lang="en-US"/>
        </a:p>
      </dgm:t>
    </dgm:pt>
    <dgm:pt modelId="{10765E17-5358-4941-AE5C-9043DE07EF4B}">
      <dgm:prSet phldrT="[Text]"/>
      <dgm:spPr>
        <a:blipFill>
          <a:blip xmlns:r="http://schemas.openxmlformats.org/officeDocument/2006/relationships" r:embed="rId2"/>
          <a:stretch>
            <a:fillRect/>
          </a:stretch>
        </a:blipFill>
      </dgm:spPr>
      <dgm:t>
        <a:bodyPr/>
        <a:lstStyle/>
        <a:p>
          <a:r>
            <a:rPr lang="en-US">
              <a:noFill/>
            </a:rPr>
            <a:t> </a:t>
          </a:r>
        </a:p>
      </dgm:t>
    </dgm:pt>
    <dgm:pt modelId="{3BDFB324-405C-480B-956F-5D58C21BEC49}" type="parTrans" cxnId="{3497DCAC-10FA-408A-9243-01256750FFCD}">
      <dgm:prSet/>
      <dgm:spPr/>
      <dgm:t>
        <a:bodyPr/>
        <a:lstStyle/>
        <a:p>
          <a:endParaRPr lang="en-US"/>
        </a:p>
      </dgm:t>
    </dgm:pt>
    <dgm:pt modelId="{93AC1733-A443-4DFF-A7B7-2AB8BA434679}" type="sibTrans" cxnId="{3497DCAC-10FA-408A-9243-01256750FFCD}">
      <dgm:prSet/>
      <dgm:spPr>
        <a:solidFill>
          <a:srgbClr val="FC7E0C"/>
        </a:solidFill>
      </dgm:spPr>
      <dgm:t>
        <a:bodyPr/>
        <a:lstStyle/>
        <a:p>
          <a:endParaRPr lang="en-US"/>
        </a:p>
      </dgm:t>
    </dgm:pt>
    <dgm:pt modelId="{1B5D8748-5344-4770-A180-19363147EF9F}">
      <dgm:prSet phldrT="[Text]"/>
      <dgm:spPr>
        <a:blipFill>
          <a:blip xmlns:r="http://schemas.openxmlformats.org/officeDocument/2006/relationships" r:embed="rId3"/>
          <a:stretch>
            <a:fillRect l="-14388" r="-2158"/>
          </a:stretch>
        </a:blipFill>
      </dgm:spPr>
      <dgm:t>
        <a:bodyPr/>
        <a:lstStyle/>
        <a:p>
          <a:r>
            <a:rPr lang="en-US">
              <a:noFill/>
            </a:rPr>
            <a:t> </a:t>
          </a:r>
        </a:p>
      </dgm:t>
    </dgm:pt>
    <dgm:pt modelId="{C499D2AD-796A-494C-9471-DBBDEC2634D6}" type="parTrans" cxnId="{5786E1BF-D477-4B4F-AEE1-B69E1FE0641A}">
      <dgm:prSet/>
      <dgm:spPr/>
      <dgm:t>
        <a:bodyPr/>
        <a:lstStyle/>
        <a:p>
          <a:endParaRPr lang="en-US"/>
        </a:p>
      </dgm:t>
    </dgm:pt>
    <dgm:pt modelId="{CBD11C35-E93A-4703-B45F-B558A0110DE4}" type="sibTrans" cxnId="{5786E1BF-D477-4B4F-AEE1-B69E1FE0641A}">
      <dgm:prSet/>
      <dgm:spPr>
        <a:solidFill>
          <a:srgbClr val="FC7E0C"/>
        </a:solidFill>
      </dgm:spPr>
      <dgm:t>
        <a:bodyPr/>
        <a:lstStyle/>
        <a:p>
          <a:endParaRPr lang="en-US"/>
        </a:p>
      </dgm:t>
    </dgm:pt>
    <dgm:pt modelId="{7F76904C-938F-464A-8969-E012F7310F25}" type="pres">
      <dgm:prSet presAssocID="{AFED5C89-CA2F-43F1-A722-92AC88E741F3}" presName="cycle" presStyleCnt="0">
        <dgm:presLayoutVars>
          <dgm:dir/>
          <dgm:resizeHandles val="exact"/>
        </dgm:presLayoutVars>
      </dgm:prSet>
      <dgm:spPr/>
    </dgm:pt>
    <dgm:pt modelId="{F3200C18-3AFA-48FC-8FE6-E9C7448AF4B0}" type="pres">
      <dgm:prSet presAssocID="{BDDC2286-A942-4A2C-A981-E68B1ACE5403}" presName="dummy" presStyleCnt="0"/>
      <dgm:spPr/>
    </dgm:pt>
    <dgm:pt modelId="{8EC84329-B8D9-4FB7-B7EE-E81B57C24E52}" type="pres">
      <dgm:prSet presAssocID="{BDDC2286-A942-4A2C-A981-E68B1ACE5403}" presName="node" presStyleLbl="revTx" presStyleIdx="0" presStyleCnt="3">
        <dgm:presLayoutVars>
          <dgm:bulletEnabled val="1"/>
        </dgm:presLayoutVars>
      </dgm:prSet>
      <dgm:spPr/>
    </dgm:pt>
    <dgm:pt modelId="{27814C6D-AC0D-42B7-B9A2-C3712F1E2B8C}" type="pres">
      <dgm:prSet presAssocID="{FB7A64F9-E91F-4F1E-B7FF-9C0848C5014E}" presName="sibTrans" presStyleLbl="node1" presStyleIdx="0" presStyleCnt="3"/>
      <dgm:spPr/>
    </dgm:pt>
    <dgm:pt modelId="{9E2C82D1-9AF8-4D00-8211-D63DDA779F21}" type="pres">
      <dgm:prSet presAssocID="{10765E17-5358-4941-AE5C-9043DE07EF4B}" presName="dummy" presStyleCnt="0"/>
      <dgm:spPr/>
    </dgm:pt>
    <dgm:pt modelId="{5E06BCC9-5C54-432E-B8E4-4622B6F374B4}" type="pres">
      <dgm:prSet presAssocID="{10765E17-5358-4941-AE5C-9043DE07EF4B}" presName="node" presStyleLbl="revTx" presStyleIdx="1" presStyleCnt="3">
        <dgm:presLayoutVars>
          <dgm:bulletEnabled val="1"/>
        </dgm:presLayoutVars>
      </dgm:prSet>
      <dgm:spPr/>
    </dgm:pt>
    <dgm:pt modelId="{DAF93F8B-9B48-42FD-A3C0-49286CC16B77}" type="pres">
      <dgm:prSet presAssocID="{93AC1733-A443-4DFF-A7B7-2AB8BA434679}" presName="sibTrans" presStyleLbl="node1" presStyleIdx="1" presStyleCnt="3"/>
      <dgm:spPr/>
    </dgm:pt>
    <dgm:pt modelId="{6F31A888-B4EA-4B1F-8593-159BE6B58B0A}" type="pres">
      <dgm:prSet presAssocID="{1B5D8748-5344-4770-A180-19363147EF9F}" presName="dummy" presStyleCnt="0"/>
      <dgm:spPr/>
    </dgm:pt>
    <dgm:pt modelId="{3A6607C2-E535-4EE9-A27F-DB53C25DCD56}" type="pres">
      <dgm:prSet presAssocID="{1B5D8748-5344-4770-A180-19363147EF9F}" presName="node" presStyleLbl="revTx" presStyleIdx="2" presStyleCnt="3">
        <dgm:presLayoutVars>
          <dgm:bulletEnabled val="1"/>
        </dgm:presLayoutVars>
      </dgm:prSet>
      <dgm:spPr/>
    </dgm:pt>
    <dgm:pt modelId="{3E8FA306-33E1-4BFE-885B-C1B65BCE79F0}" type="pres">
      <dgm:prSet presAssocID="{CBD11C35-E93A-4703-B45F-B558A0110DE4}" presName="sibTrans" presStyleLbl="node1" presStyleIdx="2" presStyleCnt="3" custScaleX="98748"/>
      <dgm:spPr/>
    </dgm:pt>
  </dgm:ptLst>
  <dgm:cxnLst>
    <dgm:cxn modelId="{C79D2816-CE45-4452-8BD7-1D60C48531C9}" type="presOf" srcId="{10765E17-5358-4941-AE5C-9043DE07EF4B}" destId="{5E06BCC9-5C54-432E-B8E4-4622B6F374B4}" srcOrd="0" destOrd="0" presId="urn:microsoft.com/office/officeart/2005/8/layout/cycle1"/>
    <dgm:cxn modelId="{6D403A18-20F2-4D67-A4BC-BD5A8D9A3295}" type="presOf" srcId="{93AC1733-A443-4DFF-A7B7-2AB8BA434679}" destId="{DAF93F8B-9B48-42FD-A3C0-49286CC16B77}" srcOrd="0" destOrd="0" presId="urn:microsoft.com/office/officeart/2005/8/layout/cycle1"/>
    <dgm:cxn modelId="{DB464B1F-18AE-4EC5-81EF-8B83363473B8}" type="presOf" srcId="{FB7A64F9-E91F-4F1E-B7FF-9C0848C5014E}" destId="{27814C6D-AC0D-42B7-B9A2-C3712F1E2B8C}" srcOrd="0" destOrd="0" presId="urn:microsoft.com/office/officeart/2005/8/layout/cycle1"/>
    <dgm:cxn modelId="{C4C86968-632E-4670-84DE-F8AF3C599605}" srcId="{AFED5C89-CA2F-43F1-A722-92AC88E741F3}" destId="{BDDC2286-A942-4A2C-A981-E68B1ACE5403}" srcOrd="0" destOrd="0" parTransId="{78924C6B-CA56-40C3-86D1-40DC1CE95C22}" sibTransId="{FB7A64F9-E91F-4F1E-B7FF-9C0848C5014E}"/>
    <dgm:cxn modelId="{50C82D7B-7458-4603-9F9E-CC35F6A4BB62}" type="presOf" srcId="{BDDC2286-A942-4A2C-A981-E68B1ACE5403}" destId="{8EC84329-B8D9-4FB7-B7EE-E81B57C24E52}" srcOrd="0" destOrd="0" presId="urn:microsoft.com/office/officeart/2005/8/layout/cycle1"/>
    <dgm:cxn modelId="{98D34394-E692-4F49-84CC-2CFF5CC54700}" type="presOf" srcId="{1B5D8748-5344-4770-A180-19363147EF9F}" destId="{3A6607C2-E535-4EE9-A27F-DB53C25DCD56}" srcOrd="0" destOrd="0" presId="urn:microsoft.com/office/officeart/2005/8/layout/cycle1"/>
    <dgm:cxn modelId="{3497DCAC-10FA-408A-9243-01256750FFCD}" srcId="{AFED5C89-CA2F-43F1-A722-92AC88E741F3}" destId="{10765E17-5358-4941-AE5C-9043DE07EF4B}" srcOrd="1" destOrd="0" parTransId="{3BDFB324-405C-480B-956F-5D58C21BEC49}" sibTransId="{93AC1733-A443-4DFF-A7B7-2AB8BA434679}"/>
    <dgm:cxn modelId="{B2C3AAAF-2F03-459C-98E4-6E78606CCC47}" type="presOf" srcId="{AFED5C89-CA2F-43F1-A722-92AC88E741F3}" destId="{7F76904C-938F-464A-8969-E012F7310F25}" srcOrd="0" destOrd="0" presId="urn:microsoft.com/office/officeart/2005/8/layout/cycle1"/>
    <dgm:cxn modelId="{5786E1BF-D477-4B4F-AEE1-B69E1FE0641A}" srcId="{AFED5C89-CA2F-43F1-A722-92AC88E741F3}" destId="{1B5D8748-5344-4770-A180-19363147EF9F}" srcOrd="2" destOrd="0" parTransId="{C499D2AD-796A-494C-9471-DBBDEC2634D6}" sibTransId="{CBD11C35-E93A-4703-B45F-B558A0110DE4}"/>
    <dgm:cxn modelId="{45B731D6-856B-4F98-90AD-313844A3CFEE}" type="presOf" srcId="{CBD11C35-E93A-4703-B45F-B558A0110DE4}" destId="{3E8FA306-33E1-4BFE-885B-C1B65BCE79F0}" srcOrd="0" destOrd="0" presId="urn:microsoft.com/office/officeart/2005/8/layout/cycle1"/>
    <dgm:cxn modelId="{4F0569F6-7405-4B9C-87B5-D95BF183897D}" type="presParOf" srcId="{7F76904C-938F-464A-8969-E012F7310F25}" destId="{F3200C18-3AFA-48FC-8FE6-E9C7448AF4B0}" srcOrd="0" destOrd="0" presId="urn:microsoft.com/office/officeart/2005/8/layout/cycle1"/>
    <dgm:cxn modelId="{7949EF38-FE2C-4380-81D6-B6A2C9ADA2B5}" type="presParOf" srcId="{7F76904C-938F-464A-8969-E012F7310F25}" destId="{8EC84329-B8D9-4FB7-B7EE-E81B57C24E52}" srcOrd="1" destOrd="0" presId="urn:microsoft.com/office/officeart/2005/8/layout/cycle1"/>
    <dgm:cxn modelId="{562DC731-A92B-4F33-BF64-0BF7ACF4A424}" type="presParOf" srcId="{7F76904C-938F-464A-8969-E012F7310F25}" destId="{27814C6D-AC0D-42B7-B9A2-C3712F1E2B8C}" srcOrd="2" destOrd="0" presId="urn:microsoft.com/office/officeart/2005/8/layout/cycle1"/>
    <dgm:cxn modelId="{21DA09C1-E879-49EB-84F4-F34C46E445F8}" type="presParOf" srcId="{7F76904C-938F-464A-8969-E012F7310F25}" destId="{9E2C82D1-9AF8-4D00-8211-D63DDA779F21}" srcOrd="3" destOrd="0" presId="urn:microsoft.com/office/officeart/2005/8/layout/cycle1"/>
    <dgm:cxn modelId="{89DFFF6D-F33D-4D3D-B26A-6EAB22DA9980}" type="presParOf" srcId="{7F76904C-938F-464A-8969-E012F7310F25}" destId="{5E06BCC9-5C54-432E-B8E4-4622B6F374B4}" srcOrd="4" destOrd="0" presId="urn:microsoft.com/office/officeart/2005/8/layout/cycle1"/>
    <dgm:cxn modelId="{FC3A6D3E-E7B9-40E5-862C-20CF9FE4FF4E}" type="presParOf" srcId="{7F76904C-938F-464A-8969-E012F7310F25}" destId="{DAF93F8B-9B48-42FD-A3C0-49286CC16B77}" srcOrd="5" destOrd="0" presId="urn:microsoft.com/office/officeart/2005/8/layout/cycle1"/>
    <dgm:cxn modelId="{A5D0C636-F13B-4881-BD98-97550606FD03}" type="presParOf" srcId="{7F76904C-938F-464A-8969-E012F7310F25}" destId="{6F31A888-B4EA-4B1F-8593-159BE6B58B0A}" srcOrd="6" destOrd="0" presId="urn:microsoft.com/office/officeart/2005/8/layout/cycle1"/>
    <dgm:cxn modelId="{B38AEB8C-ADFD-4306-9B55-987D60BE0C13}" type="presParOf" srcId="{7F76904C-938F-464A-8969-E012F7310F25}" destId="{3A6607C2-E535-4EE9-A27F-DB53C25DCD56}" srcOrd="7" destOrd="0" presId="urn:microsoft.com/office/officeart/2005/8/layout/cycle1"/>
    <dgm:cxn modelId="{89251607-701E-4784-A466-BC977FC65FDD}" type="presParOf" srcId="{7F76904C-938F-464A-8969-E012F7310F25}" destId="{3E8FA306-33E1-4BFE-885B-C1B65BCE79F0}" srcOrd="8" destOrd="0" presId="urn:microsoft.com/office/officeart/2005/8/layout/cycle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F98553-07B5-4167-B87D-40FB11A8900D}">
      <dsp:nvSpPr>
        <dsp:cNvPr id="0" name=""/>
        <dsp:cNvSpPr/>
      </dsp:nvSpPr>
      <dsp:spPr>
        <a:xfrm>
          <a:off x="51" y="288893"/>
          <a:ext cx="4913783" cy="957181"/>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dirty="0"/>
            <a:t>Microwave </a:t>
          </a:r>
          <a:r>
            <a:rPr lang="en-US" sz="1900" b="0" i="0" kern="1200" dirty="0"/>
            <a:t>Fast codes (Fleishman &amp; Kuznetsov, 2010, 2014, 2021)</a:t>
          </a:r>
          <a:endParaRPr lang="en-US" sz="1900" kern="1200" dirty="0"/>
        </a:p>
      </dsp:txBody>
      <dsp:txXfrm>
        <a:off x="51" y="288893"/>
        <a:ext cx="4913783" cy="957181"/>
      </dsp:txXfrm>
    </dsp:sp>
    <dsp:sp modelId="{7D28AC84-DAF9-44EB-A53E-905846AB17A1}">
      <dsp:nvSpPr>
        <dsp:cNvPr id="0" name=""/>
        <dsp:cNvSpPr/>
      </dsp:nvSpPr>
      <dsp:spPr>
        <a:xfrm>
          <a:off x="51" y="1246074"/>
          <a:ext cx="4913783" cy="2816369"/>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a:t>G</a:t>
          </a:r>
          <a:r>
            <a:rPr lang="en-US" sz="1900" b="0" i="0" kern="1200"/>
            <a:t>yroresonance</a:t>
          </a:r>
          <a:r>
            <a:rPr lang="en-US" sz="1900" kern="1200"/>
            <a:t> and free-free emission mechanisms from {n-T} distributions</a:t>
          </a:r>
        </a:p>
        <a:p>
          <a:pPr marL="171450" lvl="1" indent="-171450" algn="l" defTabSz="844550">
            <a:lnSpc>
              <a:spcPct val="90000"/>
            </a:lnSpc>
            <a:spcBef>
              <a:spcPct val="0"/>
            </a:spcBef>
            <a:spcAft>
              <a:spcPct val="15000"/>
            </a:spcAft>
            <a:buChar char="•"/>
          </a:pPr>
          <a:r>
            <a:rPr lang="en-US" sz="1900" kern="1200"/>
            <a:t>Mode </a:t>
          </a:r>
          <a:r>
            <a:rPr lang="en-US" sz="1900" b="0" i="0" kern="1200"/>
            <a:t>coupling in the quasi-transverse layers</a:t>
          </a:r>
          <a:endParaRPr lang="en-US" sz="1900" kern="1200"/>
        </a:p>
        <a:p>
          <a:pPr marL="171450" lvl="1" indent="-171450" algn="l" defTabSz="844550">
            <a:lnSpc>
              <a:spcPct val="90000"/>
            </a:lnSpc>
            <a:spcBef>
              <a:spcPct val="0"/>
            </a:spcBef>
            <a:spcAft>
              <a:spcPct val="15000"/>
            </a:spcAft>
            <a:buChar char="•"/>
          </a:pPr>
          <a:r>
            <a:rPr lang="en-US" sz="1900" kern="1200" dirty="0"/>
            <a:t>E</a:t>
          </a:r>
          <a:r>
            <a:rPr lang="en-US" sz="1900" b="0" i="0" kern="1200" dirty="0"/>
            <a:t>ffect of limiting polarization (only circular polarization survives in corona) </a:t>
          </a:r>
          <a:endParaRPr lang="en-US" sz="1900" kern="1200" dirty="0"/>
        </a:p>
        <a:p>
          <a:pPr marL="171450" lvl="1" indent="-171450" algn="l" defTabSz="844550">
            <a:lnSpc>
              <a:spcPct val="90000"/>
            </a:lnSpc>
            <a:spcBef>
              <a:spcPct val="0"/>
            </a:spcBef>
            <a:spcAft>
              <a:spcPct val="15000"/>
            </a:spcAft>
            <a:buChar char="•"/>
          </a:pPr>
          <a:r>
            <a:rPr lang="en-US" sz="1900" b="1" kern="1200" dirty="0"/>
            <a:t>NEW(2021): </a:t>
          </a:r>
          <a:r>
            <a:rPr lang="en-US" sz="1900" kern="1200" dirty="0"/>
            <a:t>Work with both analytically and array-defined </a:t>
          </a:r>
          <a:r>
            <a:rPr lang="en-US" sz="1900" b="0" i="0" kern="1200" dirty="0"/>
            <a:t>distribution functions of non-thermal electrons</a:t>
          </a:r>
          <a:endParaRPr lang="en-US" sz="1900" kern="1200" dirty="0"/>
        </a:p>
        <a:p>
          <a:pPr marL="171450" lvl="1" indent="-171450" algn="l" defTabSz="844550">
            <a:lnSpc>
              <a:spcPct val="90000"/>
            </a:lnSpc>
            <a:spcBef>
              <a:spcPct val="0"/>
            </a:spcBef>
            <a:spcAft>
              <a:spcPct val="15000"/>
            </a:spcAft>
            <a:buChar char="•"/>
          </a:pPr>
          <a:endParaRPr lang="en-US" sz="1900" kern="1200" dirty="0"/>
        </a:p>
      </dsp:txBody>
      <dsp:txXfrm>
        <a:off x="51" y="1246074"/>
        <a:ext cx="4913783" cy="2816369"/>
      </dsp:txXfrm>
    </dsp:sp>
    <dsp:sp modelId="{CBB092A0-3A4F-44BA-A722-CF2E8194BC87}">
      <dsp:nvSpPr>
        <dsp:cNvPr id="0" name=""/>
        <dsp:cNvSpPr/>
      </dsp:nvSpPr>
      <dsp:spPr>
        <a:xfrm>
          <a:off x="5601764" y="288893"/>
          <a:ext cx="4913783" cy="957181"/>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dirty="0"/>
            <a:t>NEW: M</a:t>
          </a:r>
          <a:r>
            <a:rPr lang="en-US" sz="1900" b="0" i="0" kern="1200" dirty="0"/>
            <a:t>icrowave Fast Codes for multicomponent multi-thermal coronal plasma (Fleishman, Kuznetsov &amp; </a:t>
          </a:r>
          <a:r>
            <a:rPr lang="en-US" sz="1900" b="0" i="0" kern="1200" dirty="0" err="1"/>
            <a:t>Landi</a:t>
          </a:r>
          <a:r>
            <a:rPr lang="en-US" sz="1900" b="0" i="0" kern="1200" dirty="0"/>
            <a:t>, 2021)</a:t>
          </a:r>
          <a:endParaRPr lang="en-US" sz="1900" kern="1200" dirty="0"/>
        </a:p>
      </dsp:txBody>
      <dsp:txXfrm>
        <a:off x="5601764" y="288893"/>
        <a:ext cx="4913783" cy="957181"/>
      </dsp:txXfrm>
    </dsp:sp>
    <dsp:sp modelId="{B669C109-33ED-4AD1-9B45-BB10F2D585C6}">
      <dsp:nvSpPr>
        <dsp:cNvPr id="0" name=""/>
        <dsp:cNvSpPr/>
      </dsp:nvSpPr>
      <dsp:spPr>
        <a:xfrm>
          <a:off x="5601764" y="1246074"/>
          <a:ext cx="4913783" cy="2816369"/>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a:t>Chemical composition of the plasma</a:t>
          </a:r>
        </a:p>
        <a:p>
          <a:pPr marL="171450" lvl="1" indent="-171450" algn="l" defTabSz="844550">
            <a:lnSpc>
              <a:spcPct val="90000"/>
            </a:lnSpc>
            <a:spcBef>
              <a:spcPct val="0"/>
            </a:spcBef>
            <a:spcAft>
              <a:spcPct val="15000"/>
            </a:spcAft>
            <a:buChar char="•"/>
          </a:pPr>
          <a:r>
            <a:rPr lang="en-US" sz="1900" kern="1200" dirty="0"/>
            <a:t>Temperature-dependent ionization states of various elements (He--Zn)</a:t>
          </a:r>
        </a:p>
        <a:p>
          <a:pPr marL="171450" lvl="1" indent="-171450" algn="l" defTabSz="844550">
            <a:lnSpc>
              <a:spcPct val="90000"/>
            </a:lnSpc>
            <a:spcBef>
              <a:spcPct val="0"/>
            </a:spcBef>
            <a:spcAft>
              <a:spcPct val="15000"/>
            </a:spcAft>
            <a:buChar char="•"/>
          </a:pPr>
          <a:r>
            <a:rPr lang="en-US" sz="1900" kern="1200" dirty="0"/>
            <a:t>Exact Gaunt factors</a:t>
          </a:r>
        </a:p>
        <a:p>
          <a:pPr marL="171450" lvl="1" indent="-171450" algn="l" defTabSz="844550">
            <a:lnSpc>
              <a:spcPct val="90000"/>
            </a:lnSpc>
            <a:spcBef>
              <a:spcPct val="0"/>
            </a:spcBef>
            <a:spcAft>
              <a:spcPct val="15000"/>
            </a:spcAft>
            <a:buChar char="•"/>
          </a:pPr>
          <a:r>
            <a:rPr lang="en-US" sz="1900" kern="1200" dirty="0"/>
            <a:t>Free-free emission due to collisions of thermal electrons with neutral Hydrogen and Helium, and the effect of magnetic field.</a:t>
          </a:r>
        </a:p>
        <a:p>
          <a:pPr marL="171450" lvl="1" indent="-171450" algn="l" defTabSz="844550">
            <a:lnSpc>
              <a:spcPct val="90000"/>
            </a:lnSpc>
            <a:spcBef>
              <a:spcPct val="0"/>
            </a:spcBef>
            <a:spcAft>
              <a:spcPct val="15000"/>
            </a:spcAft>
            <a:buChar char="•"/>
          </a:pPr>
          <a:r>
            <a:rPr lang="en-US" sz="1900" kern="1200"/>
            <a:t>Permits plasma to be directly described by DEM/DDM array-defined distributions</a:t>
          </a:r>
        </a:p>
      </dsp:txBody>
      <dsp:txXfrm>
        <a:off x="5601764" y="1246074"/>
        <a:ext cx="4913783" cy="28163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C84329-B8D9-4FB7-B7EE-E81B57C24E52}">
      <dsp:nvSpPr>
        <dsp:cNvPr id="0" name=""/>
        <dsp:cNvSpPr/>
      </dsp:nvSpPr>
      <dsp:spPr>
        <a:xfrm>
          <a:off x="1426056" y="583080"/>
          <a:ext cx="846937" cy="846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d>
                  <m:dPr>
                    <m:begChr m:val="{"/>
                    <m:endChr m:val="}"/>
                    <m:ctrlPr>
                      <a:rPr lang="en-US" sz="3500" i="1" kern="1200" smtClean="0">
                        <a:latin typeface="Cambria Math" panose="02040503050406030204" pitchFamily="18" charset="0"/>
                      </a:rPr>
                    </m:ctrlPr>
                  </m:dPr>
                  <m:e>
                    <m:sSub>
                      <m:sSubPr>
                        <m:ctrlPr>
                          <a:rPr lang="en-US" sz="3500" i="1" kern="1200" smtClean="0">
                            <a:latin typeface="Cambria Math" panose="02040503050406030204" pitchFamily="18" charset="0"/>
                          </a:rPr>
                        </m:ctrlPr>
                      </m:sSubPr>
                      <m:e>
                        <m:r>
                          <a:rPr lang="en-US" sz="3500" b="0" i="1" kern="1200" smtClean="0">
                            <a:latin typeface="Cambria Math" panose="02040503050406030204" pitchFamily="18" charset="0"/>
                          </a:rPr>
                          <m:t>𝑄</m:t>
                        </m:r>
                      </m:e>
                      <m:sub>
                        <m:r>
                          <a:rPr lang="en-US" sz="3500" b="0" i="1" kern="1200" smtClean="0">
                            <a:latin typeface="Cambria Math" panose="02040503050406030204" pitchFamily="18" charset="0"/>
                          </a:rPr>
                          <m:t>0</m:t>
                        </m:r>
                      </m:sub>
                    </m:sSub>
                    <m:r>
                      <a:rPr lang="en-US" sz="3500" b="0" i="1" kern="1200" smtClean="0">
                        <a:latin typeface="Cambria Math" panose="02040503050406030204" pitchFamily="18" charset="0"/>
                      </a:rPr>
                      <m:t>,</m:t>
                    </m:r>
                    <m:r>
                      <a:rPr lang="en-US" sz="3500" b="0" i="1" kern="1200" smtClean="0">
                        <a:latin typeface="Cambria Math" panose="02040503050406030204" pitchFamily="18" charset="0"/>
                        <a:ea typeface="Cambria Math" panose="02040503050406030204" pitchFamily="18" charset="0"/>
                      </a:rPr>
                      <m:t>𝜌</m:t>
                    </m:r>
                  </m:e>
                </m:d>
              </m:oMath>
            </m:oMathPara>
          </a14:m>
          <a:endParaRPr lang="en-US" sz="3500" kern="1200" dirty="0"/>
        </a:p>
      </dsp:txBody>
      <dsp:txXfrm>
        <a:off x="1426056" y="583080"/>
        <a:ext cx="846937" cy="846937"/>
      </dsp:txXfrm>
    </dsp:sp>
    <dsp:sp modelId="{27814C6D-AC0D-42B7-B9A2-C3712F1E2B8C}">
      <dsp:nvSpPr>
        <dsp:cNvPr id="0" name=""/>
        <dsp:cNvSpPr/>
      </dsp:nvSpPr>
      <dsp:spPr>
        <a:xfrm>
          <a:off x="134575" y="416054"/>
          <a:ext cx="2004147" cy="2004147"/>
        </a:xfrm>
        <a:prstGeom prst="circularArrow">
          <a:avLst>
            <a:gd name="adj1" fmla="val 8241"/>
            <a:gd name="adj2" fmla="val 575443"/>
            <a:gd name="adj3" fmla="val 2966940"/>
            <a:gd name="adj4" fmla="val 49655"/>
            <a:gd name="adj5" fmla="val 9614"/>
          </a:avLst>
        </a:prstGeom>
        <a:solidFill>
          <a:srgbClr val="FC7E0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06BCC9-5C54-432E-B8E4-4622B6F374B4}">
      <dsp:nvSpPr>
        <dsp:cNvPr id="0" name=""/>
        <dsp:cNvSpPr/>
      </dsp:nvSpPr>
      <dsp:spPr>
        <a:xfrm>
          <a:off x="713180" y="1817817"/>
          <a:ext cx="846937" cy="846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sSubSup>
                  <m:sSubSupPr>
                    <m:ctrlPr>
                      <a:rPr lang="en-US" sz="3500" i="1" kern="1200" smtClean="0">
                        <a:latin typeface="Cambria Math" panose="02040503050406030204" pitchFamily="18" charset="0"/>
                      </a:rPr>
                    </m:ctrlPr>
                  </m:sSubSupPr>
                  <m:e>
                    <m:r>
                      <a:rPr lang="en-US" sz="3500" i="1" kern="1200" smtClean="0">
                        <a:latin typeface="Cambria Math" panose="02040503050406030204" pitchFamily="18" charset="0"/>
                        <a:ea typeface="Cambria Math" panose="02040503050406030204" pitchFamily="18" charset="0"/>
                      </a:rPr>
                      <m:t>𝜎</m:t>
                    </m:r>
                  </m:e>
                  <m:sub>
                    <m:r>
                      <a:rPr lang="en-US" sz="3500" i="1" kern="1200" smtClean="0">
                        <a:latin typeface="Cambria Math" panose="02040503050406030204" pitchFamily="18" charset="0"/>
                        <a:ea typeface="Cambria Math" panose="02040503050406030204" pitchFamily="18" charset="0"/>
                      </a:rPr>
                      <m:t>𝜌</m:t>
                    </m:r>
                  </m:sub>
                  <m:sup>
                    <m:r>
                      <a:rPr lang="en-US" sz="3500" b="0" i="1" kern="1200" smtClean="0">
                        <a:latin typeface="Cambria Math" panose="02040503050406030204" pitchFamily="18" charset="0"/>
                      </a:rPr>
                      <m:t>2</m:t>
                    </m:r>
                  </m:sup>
                </m:sSubSup>
              </m:oMath>
            </m:oMathPara>
          </a14:m>
          <a:endParaRPr lang="en-US" sz="3500" kern="1200" dirty="0"/>
        </a:p>
      </dsp:txBody>
      <dsp:txXfrm>
        <a:off x="713180" y="1817817"/>
        <a:ext cx="846937" cy="846937"/>
      </dsp:txXfrm>
    </dsp:sp>
    <dsp:sp modelId="{DAF93F8B-9B48-42FD-A3C0-49286CC16B77}">
      <dsp:nvSpPr>
        <dsp:cNvPr id="0" name=""/>
        <dsp:cNvSpPr/>
      </dsp:nvSpPr>
      <dsp:spPr>
        <a:xfrm>
          <a:off x="134575" y="416054"/>
          <a:ext cx="2004147" cy="2004147"/>
        </a:xfrm>
        <a:prstGeom prst="circularArrow">
          <a:avLst>
            <a:gd name="adj1" fmla="val 8241"/>
            <a:gd name="adj2" fmla="val 575443"/>
            <a:gd name="adj3" fmla="val 10174902"/>
            <a:gd name="adj4" fmla="val 7257617"/>
            <a:gd name="adj5" fmla="val 9614"/>
          </a:avLst>
        </a:prstGeom>
        <a:solidFill>
          <a:srgbClr val="FC7E0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6607C2-E535-4EE9-A27F-DB53C25DCD56}">
      <dsp:nvSpPr>
        <dsp:cNvPr id="0" name=""/>
        <dsp:cNvSpPr/>
      </dsp:nvSpPr>
      <dsp:spPr>
        <a:xfrm>
          <a:off x="305" y="583080"/>
          <a:ext cx="846937" cy="846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d>
                  <m:dPr>
                    <m:begChr m:val="{"/>
                    <m:endChr m:val="}"/>
                    <m:ctrlPr>
                      <a:rPr lang="en-US" sz="3500" i="1" kern="1200" smtClean="0">
                        <a:latin typeface="Cambria Math" panose="02040503050406030204" pitchFamily="18" charset="0"/>
                      </a:rPr>
                    </m:ctrlPr>
                  </m:dPr>
                  <m:e>
                    <m:r>
                      <a:rPr lang="en-US" sz="3500" b="0" i="1" kern="1200" smtClean="0">
                        <a:latin typeface="Cambria Math" panose="02040503050406030204" pitchFamily="18" charset="0"/>
                      </a:rPr>
                      <m:t>𝑎</m:t>
                    </m:r>
                    <m:r>
                      <a:rPr lang="en-US" sz="3500" b="0" i="1" kern="1200" smtClean="0">
                        <a:latin typeface="Cambria Math" panose="02040503050406030204" pitchFamily="18" charset="0"/>
                      </a:rPr>
                      <m:t>,</m:t>
                    </m:r>
                    <m:r>
                      <a:rPr lang="en-US" sz="3500" b="0" i="1" kern="1200" smtClean="0">
                        <a:latin typeface="Cambria Math" panose="02040503050406030204" pitchFamily="18" charset="0"/>
                      </a:rPr>
                      <m:t>𝑏</m:t>
                    </m:r>
                  </m:e>
                </m:d>
              </m:oMath>
            </m:oMathPara>
          </a14:m>
          <a:endParaRPr lang="en-US" sz="3500" kern="1200" dirty="0"/>
        </a:p>
      </dsp:txBody>
      <dsp:txXfrm>
        <a:off x="305" y="583080"/>
        <a:ext cx="846937" cy="846937"/>
      </dsp:txXfrm>
    </dsp:sp>
    <dsp:sp modelId="{3E8FA306-33E1-4BFE-885B-C1B65BCE79F0}">
      <dsp:nvSpPr>
        <dsp:cNvPr id="0" name=""/>
        <dsp:cNvSpPr/>
      </dsp:nvSpPr>
      <dsp:spPr>
        <a:xfrm>
          <a:off x="147121" y="416054"/>
          <a:ext cx="1979055" cy="2004147"/>
        </a:xfrm>
        <a:prstGeom prst="circularArrow">
          <a:avLst>
            <a:gd name="adj1" fmla="val 8241"/>
            <a:gd name="adj2" fmla="val 575443"/>
            <a:gd name="adj3" fmla="val 16859603"/>
            <a:gd name="adj4" fmla="val 14964955"/>
            <a:gd name="adj5" fmla="val 9614"/>
          </a:avLst>
        </a:prstGeom>
        <a:solidFill>
          <a:srgbClr val="FC7E0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520" cy="36703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5438458" y="0"/>
            <a:ext cx="4160520" cy="367030"/>
          </a:xfrm>
          <a:prstGeom prst="rect">
            <a:avLst/>
          </a:prstGeom>
        </p:spPr>
        <p:txBody>
          <a:bodyPr vert="horz" lIns="96661" tIns="48331" rIns="96661" bIns="48331" rtlCol="0"/>
          <a:lstStyle>
            <a:lvl1pPr algn="r">
              <a:defRPr sz="1300"/>
            </a:lvl1pPr>
          </a:lstStyle>
          <a:p>
            <a:fld id="{0CEE1921-7894-486F-AD59-54FAF757BDFB}" type="datetimeFigureOut">
              <a:rPr lang="en-US" smtClean="0"/>
              <a:t>10/30/2023</a:t>
            </a:fld>
            <a:endParaRPr lang="en-US"/>
          </a:p>
        </p:txBody>
      </p:sp>
      <p:sp>
        <p:nvSpPr>
          <p:cNvPr id="4" name="Slide Image Placeholder 3"/>
          <p:cNvSpPr>
            <a:spLocks noGrp="1" noRot="1" noChangeAspect="1"/>
          </p:cNvSpPr>
          <p:nvPr>
            <p:ph type="sldImg" idx="2"/>
          </p:nvPr>
        </p:nvSpPr>
        <p:spPr>
          <a:xfrm>
            <a:off x="2606675" y="914400"/>
            <a:ext cx="4387850" cy="2468563"/>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960120" y="3520440"/>
            <a:ext cx="7680960" cy="2880360"/>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948171"/>
            <a:ext cx="4160520" cy="367029"/>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5438458" y="6948171"/>
            <a:ext cx="4160520" cy="367029"/>
          </a:xfrm>
          <a:prstGeom prst="rect">
            <a:avLst/>
          </a:prstGeom>
        </p:spPr>
        <p:txBody>
          <a:bodyPr vert="horz" lIns="96661" tIns="48331" rIns="96661" bIns="48331" rtlCol="0" anchor="b"/>
          <a:lstStyle>
            <a:lvl1pPr algn="r">
              <a:defRPr sz="1300"/>
            </a:lvl1pPr>
          </a:lstStyle>
          <a:p>
            <a:fld id="{E7EF2D65-659A-4AA2-A51F-0E818B085924}" type="slidenum">
              <a:rPr lang="en-US" smtClean="0"/>
              <a:t>‹#›</a:t>
            </a:fld>
            <a:endParaRPr lang="en-US"/>
          </a:p>
        </p:txBody>
      </p:sp>
    </p:spTree>
    <p:extLst>
      <p:ext uri="{BB962C8B-B14F-4D97-AF65-F5344CB8AC3E}">
        <p14:creationId xmlns:p14="http://schemas.microsoft.com/office/powerpoint/2010/main" val="267613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EF2D65-659A-4AA2-A51F-0E818B085924}" type="slidenum">
              <a:rPr lang="en-US" smtClean="0"/>
              <a:t>1</a:t>
            </a:fld>
            <a:endParaRPr lang="en-US"/>
          </a:p>
        </p:txBody>
      </p:sp>
    </p:spTree>
    <p:extLst>
      <p:ext uri="{BB962C8B-B14F-4D97-AF65-F5344CB8AC3E}">
        <p14:creationId xmlns:p14="http://schemas.microsoft.com/office/powerpoint/2010/main" val="2937420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ability of GX Simulator to successfully forward fit 3D flaring loop models to available observations has been already demonstrated in several published studies. </a:t>
            </a:r>
          </a:p>
          <a:p>
            <a:r>
              <a:rPr lang="en-US" dirty="0"/>
              <a:t>This slide illustrates a 3D model of a flare that required three loops in order to match all available multiwavelength observations. </a:t>
            </a:r>
          </a:p>
          <a:p>
            <a:r>
              <a:rPr lang="en-US" dirty="0"/>
              <a:t>On the left: Plasma Temperature, Thermal and Nonthermal Electron Density distributions. </a:t>
            </a:r>
          </a:p>
          <a:p>
            <a:r>
              <a:rPr lang="en-US" dirty="0"/>
              <a:t>The middle panel shows the multi-frequency synthetic maps produced from this model</a:t>
            </a:r>
          </a:p>
          <a:p>
            <a:r>
              <a:rPr lang="en-US" dirty="0"/>
              <a:t>The right panel demonstrates the successful reproduction of the observed FOV-integrated microwave spectrum</a:t>
            </a:r>
          </a:p>
        </p:txBody>
      </p:sp>
      <p:sp>
        <p:nvSpPr>
          <p:cNvPr id="4" name="Slide Number Placeholder 3"/>
          <p:cNvSpPr>
            <a:spLocks noGrp="1"/>
          </p:cNvSpPr>
          <p:nvPr>
            <p:ph type="sldNum" sz="quarter" idx="5"/>
          </p:nvPr>
        </p:nvSpPr>
        <p:spPr/>
        <p:txBody>
          <a:bodyPr/>
          <a:lstStyle/>
          <a:p>
            <a:fld id="{E7EF2D65-659A-4AA2-A51F-0E818B085924}" type="slidenum">
              <a:rPr lang="en-US" smtClean="0"/>
              <a:t>26</a:t>
            </a:fld>
            <a:endParaRPr lang="en-US"/>
          </a:p>
        </p:txBody>
      </p:sp>
    </p:spTree>
    <p:extLst>
      <p:ext uri="{BB962C8B-B14F-4D97-AF65-F5344CB8AC3E}">
        <p14:creationId xmlns:p14="http://schemas.microsoft.com/office/powerpoint/2010/main" val="4200951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like to start this presentation by pointing out that, while I am proud to be the lead architect and developer of this package, GX Simulator is the product of more than 10 years of teamwork, which integrates theoretical insights and software modules contributed by ….and many others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F2D65-659A-4AA2-A51F-0E818B085924}"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6495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conclusion, GX Simulator is a powerful modeling package that may be used to build and fine tune 3D models of the solar atmosphere that may be validated by generating a set of synthetic multiwavelength EUV, X-ray, and microwave maps covering the AIA, RHESSI, EOVSA, VLA and ALMA observing ranges. Thank you for your attention, and I that hope you enjoyed this presentation. </a:t>
            </a:r>
          </a:p>
        </p:txBody>
      </p:sp>
      <p:sp>
        <p:nvSpPr>
          <p:cNvPr id="4" name="Slide Number Placeholder 3"/>
          <p:cNvSpPr>
            <a:spLocks noGrp="1"/>
          </p:cNvSpPr>
          <p:nvPr>
            <p:ph type="sldNum" sz="quarter" idx="5"/>
          </p:nvPr>
        </p:nvSpPr>
        <p:spPr/>
        <p:txBody>
          <a:bodyPr/>
          <a:lstStyle/>
          <a:p>
            <a:fld id="{E7EF2D65-659A-4AA2-A51F-0E818B085924}" type="slidenum">
              <a:rPr lang="en-US" smtClean="0"/>
              <a:t>4</a:t>
            </a:fld>
            <a:endParaRPr lang="en-US"/>
          </a:p>
        </p:txBody>
      </p:sp>
    </p:spTree>
    <p:extLst>
      <p:ext uri="{BB962C8B-B14F-4D97-AF65-F5344CB8AC3E}">
        <p14:creationId xmlns:p14="http://schemas.microsoft.com/office/powerpoint/2010/main" val="1588612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key component of the GX Simulator package is the </a:t>
            </a:r>
            <a:r>
              <a:rPr lang="en-US" sz="1300" dirty="0"/>
              <a:t>Automatic GX Model Production Pipeline, which is a collection of scripts capable of producing GX Simulator compatible models based on a set of minimal input parameters provided by the user, to indicate the date, time, and desired size and resolution of the model. Based on these parameters, the pipeline downloads from the SDO repository all needed input maps and performs all necessary geometrical transformation to build the model box and place it in the correct location. </a:t>
            </a:r>
          </a:p>
          <a:p>
            <a:r>
              <a:rPr lang="en-US" sz="1300" dirty="0"/>
              <a:t>An essential component of the pipeline is a very fast nonlinear force free field extrapolation module that now is available on Windows and Unix/Mac platforms.</a:t>
            </a:r>
          </a:p>
          <a:p>
            <a:r>
              <a:rPr lang="en-US" sz="1300" dirty="0"/>
              <a:t>However, the modular the architecture of the pipeline allows integrations of user-provided extrapolation codes.</a:t>
            </a:r>
          </a:p>
          <a:p>
            <a:r>
              <a:rPr lang="en-US" sz="1300" dirty="0"/>
              <a:t>The next block of the pipeline computes the magnetic field lines crossing each voxel in the volume and records their lengths and average magnetic field, which may be used to assign a parameterized user-adjustable EBTEL model to the coronal part of the model</a:t>
            </a:r>
          </a:p>
          <a:p>
            <a:r>
              <a:rPr lang="en-US" sz="1300" dirty="0"/>
              <a:t>Finally, based on the line-of-sight magnetic field and white-light HMI maps, a non-LTE density and temperature model of the chromosphere is computed and added to the model</a:t>
            </a:r>
            <a:endParaRPr lang="en-US" dirty="0"/>
          </a:p>
        </p:txBody>
      </p:sp>
      <p:sp>
        <p:nvSpPr>
          <p:cNvPr id="4" name="Slide Number Placeholder 3"/>
          <p:cNvSpPr>
            <a:spLocks noGrp="1"/>
          </p:cNvSpPr>
          <p:nvPr>
            <p:ph type="sldNum" sz="quarter" idx="5"/>
          </p:nvPr>
        </p:nvSpPr>
        <p:spPr/>
        <p:txBody>
          <a:bodyPr/>
          <a:lstStyle/>
          <a:p>
            <a:fld id="{E7EF2D65-659A-4AA2-A51F-0E818B085924}" type="slidenum">
              <a:rPr lang="en-US" smtClean="0"/>
              <a:t>5</a:t>
            </a:fld>
            <a:endParaRPr lang="en-US"/>
          </a:p>
        </p:txBody>
      </p:sp>
    </p:spTree>
    <p:extLst>
      <p:ext uri="{BB962C8B-B14F-4D97-AF65-F5344CB8AC3E}">
        <p14:creationId xmlns:p14="http://schemas.microsoft.com/office/powerpoint/2010/main" val="4173980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The GX Simulator graphical user interface provides a series of user adjustable input fields that may be used to define volume dependent heating parameters.</a:t>
            </a:r>
          </a:p>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Then, using a set of precomputed EBTEL solution tables, which are interpolated, appropriate differential emission measure distributions are assigned to each volume voxel.</a:t>
            </a:r>
          </a:p>
          <a:p>
            <a:pPr marL="0" marR="0">
              <a:lnSpc>
                <a:spcPct val="107000"/>
              </a:lnSpc>
              <a:spcBef>
                <a:spcPts val="0"/>
              </a:spcBef>
              <a:spcAft>
                <a:spcPts val="80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7EF2D65-659A-4AA2-A51F-0E818B085924}" type="slidenum">
              <a:rPr lang="en-US" smtClean="0"/>
              <a:t>10</a:t>
            </a:fld>
            <a:endParaRPr lang="en-US"/>
          </a:p>
        </p:txBody>
      </p:sp>
    </p:spTree>
    <p:extLst>
      <p:ext uri="{BB962C8B-B14F-4D97-AF65-F5344CB8AC3E}">
        <p14:creationId xmlns:p14="http://schemas.microsoft.com/office/powerpoint/2010/main" val="29712433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using GX Simulator to constrain an AR coronal model by microwave observations.</a:t>
            </a:r>
          </a:p>
          <a:p>
            <a:r>
              <a:rPr lang="en-US" dirty="0"/>
              <a:t>The left side animation illustrates the temperature and plasma density distributions modeled with GX Simulator using an Enthalpy-Based Thermal Evolution of Loops parametrization</a:t>
            </a:r>
          </a:p>
          <a:p>
            <a:r>
              <a:rPr lang="en-US" dirty="0"/>
              <a:t>The right-side animation shows a set of synthetic brightness temperature maps produced from this 3D model</a:t>
            </a:r>
          </a:p>
        </p:txBody>
      </p:sp>
      <p:sp>
        <p:nvSpPr>
          <p:cNvPr id="4" name="Slide Number Placeholder 3"/>
          <p:cNvSpPr>
            <a:spLocks noGrp="1"/>
          </p:cNvSpPr>
          <p:nvPr>
            <p:ph type="sldNum" sz="quarter" idx="5"/>
          </p:nvPr>
        </p:nvSpPr>
        <p:spPr/>
        <p:txBody>
          <a:bodyPr/>
          <a:lstStyle/>
          <a:p>
            <a:fld id="{E7EF2D65-659A-4AA2-A51F-0E818B085924}" type="slidenum">
              <a:rPr lang="en-US" smtClean="0"/>
              <a:t>14</a:t>
            </a:fld>
            <a:endParaRPr lang="en-US"/>
          </a:p>
        </p:txBody>
      </p:sp>
    </p:spTree>
    <p:extLst>
      <p:ext uri="{BB962C8B-B14F-4D97-AF65-F5344CB8AC3E}">
        <p14:creationId xmlns:p14="http://schemas.microsoft.com/office/powerpoint/2010/main" val="823332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recent upgrade implemented a set of model to data comparison tools that allow image and spectral comparisons.</a:t>
            </a:r>
          </a:p>
          <a:p>
            <a:r>
              <a:rPr lang="en-US" dirty="0"/>
              <a:t>The left side map shows a 17 GHz synthetic image and the corresponding model and  data contours that demonstrate an almost perfect visual agreement. </a:t>
            </a:r>
          </a:p>
          <a:p>
            <a:r>
              <a:rPr lang="en-US" dirty="0"/>
              <a:t>The right map shows a model to data relative residual map that demonstrates a close to unity correlation coefficient and close to zero normalized residuals. </a:t>
            </a:r>
          </a:p>
          <a:p>
            <a:r>
              <a:rPr lang="en-US" dirty="0"/>
              <a:t>This analysis demonstrates the ability of the GX Simulator modeling framework to fine tune the 3D active region models to observations.</a:t>
            </a:r>
          </a:p>
        </p:txBody>
      </p:sp>
      <p:sp>
        <p:nvSpPr>
          <p:cNvPr id="4" name="Slide Number Placeholder 3"/>
          <p:cNvSpPr>
            <a:spLocks noGrp="1"/>
          </p:cNvSpPr>
          <p:nvPr>
            <p:ph type="sldNum" sz="quarter" idx="5"/>
          </p:nvPr>
        </p:nvSpPr>
        <p:spPr/>
        <p:txBody>
          <a:bodyPr/>
          <a:lstStyle/>
          <a:p>
            <a:fld id="{E7EF2D65-659A-4AA2-A51F-0E818B085924}" type="slidenum">
              <a:rPr lang="en-US" smtClean="0"/>
              <a:t>15</a:t>
            </a:fld>
            <a:endParaRPr lang="en-US"/>
          </a:p>
        </p:txBody>
      </p:sp>
    </p:spTree>
    <p:extLst>
      <p:ext uri="{BB962C8B-B14F-4D97-AF65-F5344CB8AC3E}">
        <p14:creationId xmlns:p14="http://schemas.microsoft.com/office/powerpoint/2010/main" val="2692836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EF2D65-659A-4AA2-A51F-0E818B085924}" type="slidenum">
              <a:rPr lang="en-US" smtClean="0"/>
              <a:t>20</a:t>
            </a:fld>
            <a:endParaRPr lang="en-US"/>
          </a:p>
        </p:txBody>
      </p:sp>
    </p:spTree>
    <p:extLst>
      <p:ext uri="{BB962C8B-B14F-4D97-AF65-F5344CB8AC3E}">
        <p14:creationId xmlns:p14="http://schemas.microsoft.com/office/powerpoint/2010/main" val="3517857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GX Simulator flaring loop modeling framework has been originally described in Nita et al. 2015. However, since then, many upgrades have been implemented, and a series of case studies involving flare modeling have been published by us or other users of the tool.</a:t>
            </a:r>
          </a:p>
        </p:txBody>
      </p:sp>
      <p:sp>
        <p:nvSpPr>
          <p:cNvPr id="4" name="Slide Number Placeholder 3"/>
          <p:cNvSpPr>
            <a:spLocks noGrp="1"/>
          </p:cNvSpPr>
          <p:nvPr>
            <p:ph type="sldNum" sz="quarter" idx="5"/>
          </p:nvPr>
        </p:nvSpPr>
        <p:spPr/>
        <p:txBody>
          <a:bodyPr/>
          <a:lstStyle/>
          <a:p>
            <a:fld id="{E7EF2D65-659A-4AA2-A51F-0E818B085924}" type="slidenum">
              <a:rPr lang="en-US" smtClean="0"/>
              <a:t>25</a:t>
            </a:fld>
            <a:endParaRPr lang="en-US"/>
          </a:p>
        </p:txBody>
      </p:sp>
    </p:spTree>
    <p:extLst>
      <p:ext uri="{BB962C8B-B14F-4D97-AF65-F5344CB8AC3E}">
        <p14:creationId xmlns:p14="http://schemas.microsoft.com/office/powerpoint/2010/main" val="3483446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819C7-3AFC-451D-B3CE-78FF1D44AC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F9CA44-0C63-4B71-9054-4E9D3DB2D6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E6B7F79-4867-46C1-AFFC-5EF329A29C21}"/>
              </a:ext>
            </a:extLst>
          </p:cNvPr>
          <p:cNvSpPr>
            <a:spLocks noGrp="1"/>
          </p:cNvSpPr>
          <p:nvPr>
            <p:ph type="dt" sz="half" idx="10"/>
          </p:nvPr>
        </p:nvSpPr>
        <p:spPr/>
        <p:txBody>
          <a:bodyPr/>
          <a:lstStyle/>
          <a:p>
            <a:fld id="{2ACA6ABC-7D8C-429C-A05E-2C909079E7F5}" type="datetime1">
              <a:rPr lang="en-US" smtClean="0"/>
              <a:t>10/30/2023</a:t>
            </a:fld>
            <a:endParaRPr lang="en-US" dirty="0"/>
          </a:p>
        </p:txBody>
      </p:sp>
      <p:sp>
        <p:nvSpPr>
          <p:cNvPr id="5" name="Footer Placeholder 4">
            <a:extLst>
              <a:ext uri="{FF2B5EF4-FFF2-40B4-BE49-F238E27FC236}">
                <a16:creationId xmlns:a16="http://schemas.microsoft.com/office/drawing/2014/main" id="{FFA75B66-7282-4CF0-BD03-E5FCAAFF18DB}"/>
              </a:ext>
            </a:extLst>
          </p:cNvPr>
          <p:cNvSpPr>
            <a:spLocks noGrp="1"/>
          </p:cNvSpPr>
          <p:nvPr>
            <p:ph type="ftr" sz="quarter" idx="11"/>
          </p:nvPr>
        </p:nvSpPr>
        <p:spPr/>
        <p:txBody>
          <a:bodyPr/>
          <a:lstStyle/>
          <a:p>
            <a:r>
              <a:rPr lang="en-US"/>
              <a:t>GX Simulator-ISSI 2023</a:t>
            </a:r>
            <a:endParaRPr lang="en-US" dirty="0"/>
          </a:p>
        </p:txBody>
      </p:sp>
      <p:sp>
        <p:nvSpPr>
          <p:cNvPr id="6" name="Slide Number Placeholder 5">
            <a:extLst>
              <a:ext uri="{FF2B5EF4-FFF2-40B4-BE49-F238E27FC236}">
                <a16:creationId xmlns:a16="http://schemas.microsoft.com/office/drawing/2014/main" id="{2125100B-BA5C-4FDC-8592-3920A01E3D9A}"/>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78661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70AE6-6F11-4E73-B4E1-36F29D6C6D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B82577-203A-40C8-BC50-B65C8996017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4D59E7-6859-4CA1-9BA3-CEEA4F56B9AC}"/>
              </a:ext>
            </a:extLst>
          </p:cNvPr>
          <p:cNvSpPr>
            <a:spLocks noGrp="1"/>
          </p:cNvSpPr>
          <p:nvPr>
            <p:ph type="dt" sz="half" idx="10"/>
          </p:nvPr>
        </p:nvSpPr>
        <p:spPr/>
        <p:txBody>
          <a:bodyPr/>
          <a:lstStyle/>
          <a:p>
            <a:fld id="{70EC40F3-CB4C-42C6-9A5D-231118B1280E}" type="datetime1">
              <a:rPr lang="en-US" smtClean="0"/>
              <a:t>10/30/2023</a:t>
            </a:fld>
            <a:endParaRPr lang="en-US" dirty="0"/>
          </a:p>
        </p:txBody>
      </p:sp>
      <p:sp>
        <p:nvSpPr>
          <p:cNvPr id="5" name="Footer Placeholder 4">
            <a:extLst>
              <a:ext uri="{FF2B5EF4-FFF2-40B4-BE49-F238E27FC236}">
                <a16:creationId xmlns:a16="http://schemas.microsoft.com/office/drawing/2014/main" id="{8F09F8EB-D9DF-4BEF-9D34-18487A0E68F5}"/>
              </a:ext>
            </a:extLst>
          </p:cNvPr>
          <p:cNvSpPr>
            <a:spLocks noGrp="1"/>
          </p:cNvSpPr>
          <p:nvPr>
            <p:ph type="ftr" sz="quarter" idx="11"/>
          </p:nvPr>
        </p:nvSpPr>
        <p:spPr/>
        <p:txBody>
          <a:bodyPr/>
          <a:lstStyle/>
          <a:p>
            <a:r>
              <a:rPr lang="en-US"/>
              <a:t>GX Simulator-ISSI 2023</a:t>
            </a:r>
            <a:endParaRPr lang="en-US" dirty="0"/>
          </a:p>
        </p:txBody>
      </p:sp>
      <p:sp>
        <p:nvSpPr>
          <p:cNvPr id="6" name="Slide Number Placeholder 5">
            <a:extLst>
              <a:ext uri="{FF2B5EF4-FFF2-40B4-BE49-F238E27FC236}">
                <a16:creationId xmlns:a16="http://schemas.microsoft.com/office/drawing/2014/main" id="{714A3E78-5878-4745-A072-C45A1F4B8B51}"/>
              </a:ext>
            </a:extLst>
          </p:cNvPr>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2291566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C33834-00A0-43FB-88B8-48827B00DC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E6B58A-8EB4-4818-8116-77FD73CD7DB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E881FA-5A79-4327-89D0-3B9A09B4E5BC}"/>
              </a:ext>
            </a:extLst>
          </p:cNvPr>
          <p:cNvSpPr>
            <a:spLocks noGrp="1"/>
          </p:cNvSpPr>
          <p:nvPr>
            <p:ph type="dt" sz="half" idx="10"/>
          </p:nvPr>
        </p:nvSpPr>
        <p:spPr/>
        <p:txBody>
          <a:bodyPr/>
          <a:lstStyle/>
          <a:p>
            <a:fld id="{D4AD32B8-9ED6-4B1F-B5BA-46850E4C6201}" type="datetime1">
              <a:rPr lang="en-US" smtClean="0"/>
              <a:t>10/30/2023</a:t>
            </a:fld>
            <a:endParaRPr lang="en-US" dirty="0"/>
          </a:p>
        </p:txBody>
      </p:sp>
      <p:sp>
        <p:nvSpPr>
          <p:cNvPr id="5" name="Footer Placeholder 4">
            <a:extLst>
              <a:ext uri="{FF2B5EF4-FFF2-40B4-BE49-F238E27FC236}">
                <a16:creationId xmlns:a16="http://schemas.microsoft.com/office/drawing/2014/main" id="{1BBD226C-A515-4623-A888-273DD3A5FBB2}"/>
              </a:ext>
            </a:extLst>
          </p:cNvPr>
          <p:cNvSpPr>
            <a:spLocks noGrp="1"/>
          </p:cNvSpPr>
          <p:nvPr>
            <p:ph type="ftr" sz="quarter" idx="11"/>
          </p:nvPr>
        </p:nvSpPr>
        <p:spPr/>
        <p:txBody>
          <a:bodyPr/>
          <a:lstStyle/>
          <a:p>
            <a:r>
              <a:rPr lang="en-US"/>
              <a:t>GX Simulator-ISSI 2023</a:t>
            </a:r>
            <a:endParaRPr lang="en-US" dirty="0"/>
          </a:p>
        </p:txBody>
      </p:sp>
      <p:sp>
        <p:nvSpPr>
          <p:cNvPr id="6" name="Slide Number Placeholder 5">
            <a:extLst>
              <a:ext uri="{FF2B5EF4-FFF2-40B4-BE49-F238E27FC236}">
                <a16:creationId xmlns:a16="http://schemas.microsoft.com/office/drawing/2014/main" id="{CBE9AA73-34F0-487D-BD90-EF8152B88D0E}"/>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175309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509023A-712C-4905-ADE9-8631E286473D}" type="datetime1">
              <a:rPr lang="en-US" smtClean="0"/>
              <a:t>10/30/2023</a:t>
            </a:fld>
            <a:endParaRPr lang="en-US"/>
          </a:p>
        </p:txBody>
      </p:sp>
      <p:sp>
        <p:nvSpPr>
          <p:cNvPr id="5" name="Footer Placeholder 4"/>
          <p:cNvSpPr>
            <a:spLocks noGrp="1"/>
          </p:cNvSpPr>
          <p:nvPr>
            <p:ph type="ftr" sz="quarter" idx="11"/>
          </p:nvPr>
        </p:nvSpPr>
        <p:spPr/>
        <p:txBody>
          <a:bodyPr/>
          <a:lstStyle/>
          <a:p>
            <a:r>
              <a:rPr lang="en-US"/>
              <a:t>GX Simulator-ISSI 2023</a:t>
            </a:r>
          </a:p>
        </p:txBody>
      </p:sp>
      <p:sp>
        <p:nvSpPr>
          <p:cNvPr id="6" name="Slide Number Placeholder 5"/>
          <p:cNvSpPr>
            <a:spLocks noGrp="1"/>
          </p:cNvSpPr>
          <p:nvPr>
            <p:ph type="sldNum" sz="quarter" idx="12"/>
          </p:nvPr>
        </p:nvSpPr>
        <p:spPr/>
        <p:txBody>
          <a:bodyPr/>
          <a:lstStyle/>
          <a:p>
            <a:fld id="{433F72E2-B969-4D33-B4DC-CA986E2DD195}" type="slidenum">
              <a:rPr lang="en-US" smtClean="0"/>
              <a:t>‹#›</a:t>
            </a:fld>
            <a:endParaRPr lang="en-US"/>
          </a:p>
        </p:txBody>
      </p:sp>
    </p:spTree>
    <p:extLst>
      <p:ext uri="{BB962C8B-B14F-4D97-AF65-F5344CB8AC3E}">
        <p14:creationId xmlns:p14="http://schemas.microsoft.com/office/powerpoint/2010/main" val="26265854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1886E3-98B4-4543-BFD0-B9E90D71DB15}" type="datetime1">
              <a:rPr lang="en-US" smtClean="0"/>
              <a:t>10/30/2023</a:t>
            </a:fld>
            <a:endParaRPr lang="en-US"/>
          </a:p>
        </p:txBody>
      </p:sp>
      <p:sp>
        <p:nvSpPr>
          <p:cNvPr id="5" name="Footer Placeholder 4"/>
          <p:cNvSpPr>
            <a:spLocks noGrp="1"/>
          </p:cNvSpPr>
          <p:nvPr>
            <p:ph type="ftr" sz="quarter" idx="11"/>
          </p:nvPr>
        </p:nvSpPr>
        <p:spPr/>
        <p:txBody>
          <a:bodyPr/>
          <a:lstStyle/>
          <a:p>
            <a:r>
              <a:rPr lang="en-US"/>
              <a:t>GX Simulator-ISSI 2023</a:t>
            </a:r>
          </a:p>
        </p:txBody>
      </p:sp>
      <p:sp>
        <p:nvSpPr>
          <p:cNvPr id="6" name="Slide Number Placeholder 5"/>
          <p:cNvSpPr>
            <a:spLocks noGrp="1"/>
          </p:cNvSpPr>
          <p:nvPr>
            <p:ph type="sldNum" sz="quarter" idx="12"/>
          </p:nvPr>
        </p:nvSpPr>
        <p:spPr/>
        <p:txBody>
          <a:bodyPr/>
          <a:lstStyle/>
          <a:p>
            <a:fld id="{433F72E2-B969-4D33-B4DC-CA986E2DD195}" type="slidenum">
              <a:rPr lang="en-US" smtClean="0"/>
              <a:t>‹#›</a:t>
            </a:fld>
            <a:endParaRPr lang="en-US"/>
          </a:p>
        </p:txBody>
      </p:sp>
    </p:spTree>
    <p:extLst>
      <p:ext uri="{BB962C8B-B14F-4D97-AF65-F5344CB8AC3E}">
        <p14:creationId xmlns:p14="http://schemas.microsoft.com/office/powerpoint/2010/main" val="103964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237EAA-2AC3-4D80-A052-F12BAB007081}" type="datetime1">
              <a:rPr lang="en-US" smtClean="0"/>
              <a:t>10/30/2023</a:t>
            </a:fld>
            <a:endParaRPr lang="en-US"/>
          </a:p>
        </p:txBody>
      </p:sp>
      <p:sp>
        <p:nvSpPr>
          <p:cNvPr id="5" name="Footer Placeholder 4"/>
          <p:cNvSpPr>
            <a:spLocks noGrp="1"/>
          </p:cNvSpPr>
          <p:nvPr>
            <p:ph type="ftr" sz="quarter" idx="11"/>
          </p:nvPr>
        </p:nvSpPr>
        <p:spPr/>
        <p:txBody>
          <a:bodyPr/>
          <a:lstStyle/>
          <a:p>
            <a:r>
              <a:rPr lang="en-US"/>
              <a:t>GX Simulator-ISSI 2023</a:t>
            </a:r>
          </a:p>
        </p:txBody>
      </p:sp>
      <p:sp>
        <p:nvSpPr>
          <p:cNvPr id="6" name="Slide Number Placeholder 5"/>
          <p:cNvSpPr>
            <a:spLocks noGrp="1"/>
          </p:cNvSpPr>
          <p:nvPr>
            <p:ph type="sldNum" sz="quarter" idx="12"/>
          </p:nvPr>
        </p:nvSpPr>
        <p:spPr/>
        <p:txBody>
          <a:bodyPr/>
          <a:lstStyle/>
          <a:p>
            <a:fld id="{433F72E2-B969-4D33-B4DC-CA986E2DD195}" type="slidenum">
              <a:rPr lang="en-US" smtClean="0"/>
              <a:t>‹#›</a:t>
            </a:fld>
            <a:endParaRPr lang="en-US"/>
          </a:p>
        </p:txBody>
      </p:sp>
    </p:spTree>
    <p:extLst>
      <p:ext uri="{BB962C8B-B14F-4D97-AF65-F5344CB8AC3E}">
        <p14:creationId xmlns:p14="http://schemas.microsoft.com/office/powerpoint/2010/main" val="18806578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5C8F97C-B64E-40F6-86D5-133340E41D82}" type="datetime1">
              <a:rPr lang="en-US" smtClean="0"/>
              <a:t>10/30/2023</a:t>
            </a:fld>
            <a:endParaRPr lang="en-US"/>
          </a:p>
        </p:txBody>
      </p:sp>
      <p:sp>
        <p:nvSpPr>
          <p:cNvPr id="6" name="Footer Placeholder 5"/>
          <p:cNvSpPr>
            <a:spLocks noGrp="1"/>
          </p:cNvSpPr>
          <p:nvPr>
            <p:ph type="ftr" sz="quarter" idx="11"/>
          </p:nvPr>
        </p:nvSpPr>
        <p:spPr/>
        <p:txBody>
          <a:bodyPr/>
          <a:lstStyle/>
          <a:p>
            <a:r>
              <a:rPr lang="en-US"/>
              <a:t>GX Simulator-ISSI 2023</a:t>
            </a:r>
          </a:p>
        </p:txBody>
      </p:sp>
      <p:sp>
        <p:nvSpPr>
          <p:cNvPr id="7" name="Slide Number Placeholder 6"/>
          <p:cNvSpPr>
            <a:spLocks noGrp="1"/>
          </p:cNvSpPr>
          <p:nvPr>
            <p:ph type="sldNum" sz="quarter" idx="12"/>
          </p:nvPr>
        </p:nvSpPr>
        <p:spPr/>
        <p:txBody>
          <a:bodyPr/>
          <a:lstStyle/>
          <a:p>
            <a:fld id="{433F72E2-B969-4D33-B4DC-CA986E2DD195}" type="slidenum">
              <a:rPr lang="en-US" smtClean="0"/>
              <a:t>‹#›</a:t>
            </a:fld>
            <a:endParaRPr lang="en-US"/>
          </a:p>
        </p:txBody>
      </p:sp>
    </p:spTree>
    <p:extLst>
      <p:ext uri="{BB962C8B-B14F-4D97-AF65-F5344CB8AC3E}">
        <p14:creationId xmlns:p14="http://schemas.microsoft.com/office/powerpoint/2010/main" val="37167746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638DF72-3A90-42F4-A93A-789D8A08A376}" type="datetime1">
              <a:rPr lang="en-US" smtClean="0"/>
              <a:t>10/30/2023</a:t>
            </a:fld>
            <a:endParaRPr lang="en-US"/>
          </a:p>
        </p:txBody>
      </p:sp>
      <p:sp>
        <p:nvSpPr>
          <p:cNvPr id="8" name="Footer Placeholder 7"/>
          <p:cNvSpPr>
            <a:spLocks noGrp="1"/>
          </p:cNvSpPr>
          <p:nvPr>
            <p:ph type="ftr" sz="quarter" idx="11"/>
          </p:nvPr>
        </p:nvSpPr>
        <p:spPr/>
        <p:txBody>
          <a:bodyPr/>
          <a:lstStyle/>
          <a:p>
            <a:r>
              <a:rPr lang="en-US"/>
              <a:t>GX Simulator-ISSI 2023</a:t>
            </a:r>
          </a:p>
        </p:txBody>
      </p:sp>
      <p:sp>
        <p:nvSpPr>
          <p:cNvPr id="9" name="Slide Number Placeholder 8"/>
          <p:cNvSpPr>
            <a:spLocks noGrp="1"/>
          </p:cNvSpPr>
          <p:nvPr>
            <p:ph type="sldNum" sz="quarter" idx="12"/>
          </p:nvPr>
        </p:nvSpPr>
        <p:spPr/>
        <p:txBody>
          <a:bodyPr/>
          <a:lstStyle/>
          <a:p>
            <a:fld id="{433F72E2-B969-4D33-B4DC-CA986E2DD195}" type="slidenum">
              <a:rPr lang="en-US" smtClean="0"/>
              <a:t>‹#›</a:t>
            </a:fld>
            <a:endParaRPr lang="en-US"/>
          </a:p>
        </p:txBody>
      </p:sp>
    </p:spTree>
    <p:extLst>
      <p:ext uri="{BB962C8B-B14F-4D97-AF65-F5344CB8AC3E}">
        <p14:creationId xmlns:p14="http://schemas.microsoft.com/office/powerpoint/2010/main" val="26820485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D5395E-93B2-459B-9DEC-EE24D54FD2E3}" type="datetime1">
              <a:rPr lang="en-US" smtClean="0"/>
              <a:t>10/30/2023</a:t>
            </a:fld>
            <a:endParaRPr lang="en-US"/>
          </a:p>
        </p:txBody>
      </p:sp>
      <p:sp>
        <p:nvSpPr>
          <p:cNvPr id="4" name="Footer Placeholder 3"/>
          <p:cNvSpPr>
            <a:spLocks noGrp="1"/>
          </p:cNvSpPr>
          <p:nvPr>
            <p:ph type="ftr" sz="quarter" idx="11"/>
          </p:nvPr>
        </p:nvSpPr>
        <p:spPr/>
        <p:txBody>
          <a:bodyPr/>
          <a:lstStyle/>
          <a:p>
            <a:r>
              <a:rPr lang="en-US"/>
              <a:t>GX Simulator-ISSI 2023</a:t>
            </a:r>
          </a:p>
        </p:txBody>
      </p:sp>
      <p:sp>
        <p:nvSpPr>
          <p:cNvPr id="5" name="Slide Number Placeholder 4"/>
          <p:cNvSpPr>
            <a:spLocks noGrp="1"/>
          </p:cNvSpPr>
          <p:nvPr>
            <p:ph type="sldNum" sz="quarter" idx="12"/>
          </p:nvPr>
        </p:nvSpPr>
        <p:spPr/>
        <p:txBody>
          <a:bodyPr/>
          <a:lstStyle/>
          <a:p>
            <a:fld id="{433F72E2-B969-4D33-B4DC-CA986E2DD195}" type="slidenum">
              <a:rPr lang="en-US" smtClean="0"/>
              <a:t>‹#›</a:t>
            </a:fld>
            <a:endParaRPr lang="en-US"/>
          </a:p>
        </p:txBody>
      </p:sp>
    </p:spTree>
    <p:extLst>
      <p:ext uri="{BB962C8B-B14F-4D97-AF65-F5344CB8AC3E}">
        <p14:creationId xmlns:p14="http://schemas.microsoft.com/office/powerpoint/2010/main" val="3306983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A61FE5-A787-43F2-A41F-2A889E63000C}" type="datetime1">
              <a:rPr lang="en-US" smtClean="0"/>
              <a:t>10/30/2023</a:t>
            </a:fld>
            <a:endParaRPr lang="en-US"/>
          </a:p>
        </p:txBody>
      </p:sp>
      <p:sp>
        <p:nvSpPr>
          <p:cNvPr id="3" name="Footer Placeholder 2"/>
          <p:cNvSpPr>
            <a:spLocks noGrp="1"/>
          </p:cNvSpPr>
          <p:nvPr>
            <p:ph type="ftr" sz="quarter" idx="11"/>
          </p:nvPr>
        </p:nvSpPr>
        <p:spPr/>
        <p:txBody>
          <a:bodyPr/>
          <a:lstStyle/>
          <a:p>
            <a:r>
              <a:rPr lang="en-US"/>
              <a:t>GX Simulator-ISSI 2023</a:t>
            </a:r>
          </a:p>
        </p:txBody>
      </p:sp>
      <p:sp>
        <p:nvSpPr>
          <p:cNvPr id="4" name="Slide Number Placeholder 3"/>
          <p:cNvSpPr>
            <a:spLocks noGrp="1"/>
          </p:cNvSpPr>
          <p:nvPr>
            <p:ph type="sldNum" sz="quarter" idx="12"/>
          </p:nvPr>
        </p:nvSpPr>
        <p:spPr/>
        <p:txBody>
          <a:bodyPr/>
          <a:lstStyle/>
          <a:p>
            <a:fld id="{433F72E2-B969-4D33-B4DC-CA986E2DD195}" type="slidenum">
              <a:rPr lang="en-US" smtClean="0"/>
              <a:t>‹#›</a:t>
            </a:fld>
            <a:endParaRPr lang="en-US"/>
          </a:p>
        </p:txBody>
      </p:sp>
    </p:spTree>
    <p:extLst>
      <p:ext uri="{BB962C8B-B14F-4D97-AF65-F5344CB8AC3E}">
        <p14:creationId xmlns:p14="http://schemas.microsoft.com/office/powerpoint/2010/main" val="23316503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01FA60-BE0A-4D79-A586-F04FFB1F0E06}" type="datetime1">
              <a:rPr lang="en-US" smtClean="0"/>
              <a:t>10/30/2023</a:t>
            </a:fld>
            <a:endParaRPr lang="en-US"/>
          </a:p>
        </p:txBody>
      </p:sp>
      <p:sp>
        <p:nvSpPr>
          <p:cNvPr id="6" name="Footer Placeholder 5"/>
          <p:cNvSpPr>
            <a:spLocks noGrp="1"/>
          </p:cNvSpPr>
          <p:nvPr>
            <p:ph type="ftr" sz="quarter" idx="11"/>
          </p:nvPr>
        </p:nvSpPr>
        <p:spPr/>
        <p:txBody>
          <a:bodyPr/>
          <a:lstStyle/>
          <a:p>
            <a:r>
              <a:rPr lang="en-US"/>
              <a:t>GX Simulator-ISSI 2023</a:t>
            </a:r>
          </a:p>
        </p:txBody>
      </p:sp>
      <p:sp>
        <p:nvSpPr>
          <p:cNvPr id="7" name="Slide Number Placeholder 6"/>
          <p:cNvSpPr>
            <a:spLocks noGrp="1"/>
          </p:cNvSpPr>
          <p:nvPr>
            <p:ph type="sldNum" sz="quarter" idx="12"/>
          </p:nvPr>
        </p:nvSpPr>
        <p:spPr/>
        <p:txBody>
          <a:bodyPr/>
          <a:lstStyle/>
          <a:p>
            <a:fld id="{433F72E2-B969-4D33-B4DC-CA986E2DD195}" type="slidenum">
              <a:rPr lang="en-US" smtClean="0"/>
              <a:t>‹#›</a:t>
            </a:fld>
            <a:endParaRPr lang="en-US"/>
          </a:p>
        </p:txBody>
      </p:sp>
    </p:spTree>
    <p:extLst>
      <p:ext uri="{BB962C8B-B14F-4D97-AF65-F5344CB8AC3E}">
        <p14:creationId xmlns:p14="http://schemas.microsoft.com/office/powerpoint/2010/main" val="1903585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71592-1804-4B64-AB00-BDA402BD1C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855B8D-A69A-428A-8D7A-B7C14C375B2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67D558-6D74-41B8-B75A-DFA8DD53CDB9}"/>
              </a:ext>
            </a:extLst>
          </p:cNvPr>
          <p:cNvSpPr>
            <a:spLocks noGrp="1"/>
          </p:cNvSpPr>
          <p:nvPr>
            <p:ph type="dt" sz="half" idx="10"/>
          </p:nvPr>
        </p:nvSpPr>
        <p:spPr/>
        <p:txBody>
          <a:bodyPr/>
          <a:lstStyle/>
          <a:p>
            <a:fld id="{38C87BD4-362B-44A7-B8A3-4AAB0F4B88B2}" type="datetime1">
              <a:rPr lang="en-US" smtClean="0"/>
              <a:t>10/30/2023</a:t>
            </a:fld>
            <a:endParaRPr lang="en-US" dirty="0"/>
          </a:p>
        </p:txBody>
      </p:sp>
      <p:sp>
        <p:nvSpPr>
          <p:cNvPr id="5" name="Footer Placeholder 4">
            <a:extLst>
              <a:ext uri="{FF2B5EF4-FFF2-40B4-BE49-F238E27FC236}">
                <a16:creationId xmlns:a16="http://schemas.microsoft.com/office/drawing/2014/main" id="{56533E60-6AA0-4494-A128-154376CCE13B}"/>
              </a:ext>
            </a:extLst>
          </p:cNvPr>
          <p:cNvSpPr>
            <a:spLocks noGrp="1"/>
          </p:cNvSpPr>
          <p:nvPr>
            <p:ph type="ftr" sz="quarter" idx="11"/>
          </p:nvPr>
        </p:nvSpPr>
        <p:spPr/>
        <p:txBody>
          <a:bodyPr/>
          <a:lstStyle/>
          <a:p>
            <a:r>
              <a:rPr lang="en-US"/>
              <a:t>GX Simulator-ISSI 2023</a:t>
            </a:r>
            <a:endParaRPr lang="en-US" dirty="0"/>
          </a:p>
        </p:txBody>
      </p:sp>
      <p:sp>
        <p:nvSpPr>
          <p:cNvPr id="6" name="Slide Number Placeholder 5">
            <a:extLst>
              <a:ext uri="{FF2B5EF4-FFF2-40B4-BE49-F238E27FC236}">
                <a16:creationId xmlns:a16="http://schemas.microsoft.com/office/drawing/2014/main" id="{6641E03D-16B1-4AFB-A801-702B7F42BD4C}"/>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724994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ABEF7B-F5C9-49B0-A6C8-14AC9F33306B}" type="datetime1">
              <a:rPr lang="en-US" smtClean="0"/>
              <a:t>10/30/2023</a:t>
            </a:fld>
            <a:endParaRPr lang="en-US"/>
          </a:p>
        </p:txBody>
      </p:sp>
      <p:sp>
        <p:nvSpPr>
          <p:cNvPr id="6" name="Footer Placeholder 5"/>
          <p:cNvSpPr>
            <a:spLocks noGrp="1"/>
          </p:cNvSpPr>
          <p:nvPr>
            <p:ph type="ftr" sz="quarter" idx="11"/>
          </p:nvPr>
        </p:nvSpPr>
        <p:spPr/>
        <p:txBody>
          <a:bodyPr/>
          <a:lstStyle/>
          <a:p>
            <a:r>
              <a:rPr lang="en-US"/>
              <a:t>GX Simulator-ISSI 2023</a:t>
            </a:r>
          </a:p>
        </p:txBody>
      </p:sp>
      <p:sp>
        <p:nvSpPr>
          <p:cNvPr id="7" name="Slide Number Placeholder 6"/>
          <p:cNvSpPr>
            <a:spLocks noGrp="1"/>
          </p:cNvSpPr>
          <p:nvPr>
            <p:ph type="sldNum" sz="quarter" idx="12"/>
          </p:nvPr>
        </p:nvSpPr>
        <p:spPr/>
        <p:txBody>
          <a:bodyPr/>
          <a:lstStyle/>
          <a:p>
            <a:fld id="{433F72E2-B969-4D33-B4DC-CA986E2DD195}" type="slidenum">
              <a:rPr lang="en-US" smtClean="0"/>
              <a:t>‹#›</a:t>
            </a:fld>
            <a:endParaRPr lang="en-US"/>
          </a:p>
        </p:txBody>
      </p:sp>
    </p:spTree>
    <p:extLst>
      <p:ext uri="{BB962C8B-B14F-4D97-AF65-F5344CB8AC3E}">
        <p14:creationId xmlns:p14="http://schemas.microsoft.com/office/powerpoint/2010/main" val="31781460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BD0934-BE18-44D3-A500-F02D95DE9A09}" type="datetime1">
              <a:rPr lang="en-US" smtClean="0"/>
              <a:t>10/30/2023</a:t>
            </a:fld>
            <a:endParaRPr lang="en-US"/>
          </a:p>
        </p:txBody>
      </p:sp>
      <p:sp>
        <p:nvSpPr>
          <p:cNvPr id="5" name="Footer Placeholder 4"/>
          <p:cNvSpPr>
            <a:spLocks noGrp="1"/>
          </p:cNvSpPr>
          <p:nvPr>
            <p:ph type="ftr" sz="quarter" idx="11"/>
          </p:nvPr>
        </p:nvSpPr>
        <p:spPr/>
        <p:txBody>
          <a:bodyPr/>
          <a:lstStyle/>
          <a:p>
            <a:r>
              <a:rPr lang="en-US"/>
              <a:t>GX Simulator-ISSI 2023</a:t>
            </a:r>
          </a:p>
        </p:txBody>
      </p:sp>
      <p:sp>
        <p:nvSpPr>
          <p:cNvPr id="6" name="Slide Number Placeholder 5"/>
          <p:cNvSpPr>
            <a:spLocks noGrp="1"/>
          </p:cNvSpPr>
          <p:nvPr>
            <p:ph type="sldNum" sz="quarter" idx="12"/>
          </p:nvPr>
        </p:nvSpPr>
        <p:spPr/>
        <p:txBody>
          <a:bodyPr/>
          <a:lstStyle/>
          <a:p>
            <a:fld id="{433F72E2-B969-4D33-B4DC-CA986E2DD195}" type="slidenum">
              <a:rPr lang="en-US" smtClean="0"/>
              <a:t>‹#›</a:t>
            </a:fld>
            <a:endParaRPr lang="en-US"/>
          </a:p>
        </p:txBody>
      </p:sp>
    </p:spTree>
    <p:extLst>
      <p:ext uri="{BB962C8B-B14F-4D97-AF65-F5344CB8AC3E}">
        <p14:creationId xmlns:p14="http://schemas.microsoft.com/office/powerpoint/2010/main" val="35889941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F7A8D1-E76D-4292-830C-4BF688A0EED6}" type="datetime1">
              <a:rPr lang="en-US" smtClean="0"/>
              <a:t>10/30/2023</a:t>
            </a:fld>
            <a:endParaRPr lang="en-US"/>
          </a:p>
        </p:txBody>
      </p:sp>
      <p:sp>
        <p:nvSpPr>
          <p:cNvPr id="5" name="Footer Placeholder 4"/>
          <p:cNvSpPr>
            <a:spLocks noGrp="1"/>
          </p:cNvSpPr>
          <p:nvPr>
            <p:ph type="ftr" sz="quarter" idx="11"/>
          </p:nvPr>
        </p:nvSpPr>
        <p:spPr/>
        <p:txBody>
          <a:bodyPr/>
          <a:lstStyle/>
          <a:p>
            <a:r>
              <a:rPr lang="en-US"/>
              <a:t>GX Simulator-ISSI 2023</a:t>
            </a:r>
          </a:p>
        </p:txBody>
      </p:sp>
      <p:sp>
        <p:nvSpPr>
          <p:cNvPr id="6" name="Slide Number Placeholder 5"/>
          <p:cNvSpPr>
            <a:spLocks noGrp="1"/>
          </p:cNvSpPr>
          <p:nvPr>
            <p:ph type="sldNum" sz="quarter" idx="12"/>
          </p:nvPr>
        </p:nvSpPr>
        <p:spPr/>
        <p:txBody>
          <a:bodyPr/>
          <a:lstStyle/>
          <a:p>
            <a:fld id="{433F72E2-B969-4D33-B4DC-CA986E2DD195}" type="slidenum">
              <a:rPr lang="en-US" smtClean="0"/>
              <a:t>‹#›</a:t>
            </a:fld>
            <a:endParaRPr lang="en-US"/>
          </a:p>
        </p:txBody>
      </p:sp>
    </p:spTree>
    <p:extLst>
      <p:ext uri="{BB962C8B-B14F-4D97-AF65-F5344CB8AC3E}">
        <p14:creationId xmlns:p14="http://schemas.microsoft.com/office/powerpoint/2010/main" val="41423716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F280BDD-0CEA-4BA1-B872-D5030FC72BD1}" type="datetime1">
              <a:rPr lang="en-US" smtClean="0"/>
              <a:t>10/30/2023</a:t>
            </a:fld>
            <a:endParaRPr lang="en-US"/>
          </a:p>
        </p:txBody>
      </p:sp>
      <p:sp>
        <p:nvSpPr>
          <p:cNvPr id="5" name="Footer Placeholder 4"/>
          <p:cNvSpPr>
            <a:spLocks noGrp="1"/>
          </p:cNvSpPr>
          <p:nvPr>
            <p:ph type="ftr" sz="quarter" idx="11"/>
          </p:nvPr>
        </p:nvSpPr>
        <p:spPr/>
        <p:txBody>
          <a:bodyPr/>
          <a:lstStyle/>
          <a:p>
            <a:r>
              <a:rPr lang="en-US"/>
              <a:t>GX Simulator-ISSI 2023</a:t>
            </a:r>
          </a:p>
        </p:txBody>
      </p:sp>
      <p:sp>
        <p:nvSpPr>
          <p:cNvPr id="6" name="Slide Number Placeholder 5"/>
          <p:cNvSpPr>
            <a:spLocks noGrp="1"/>
          </p:cNvSpPr>
          <p:nvPr>
            <p:ph type="sldNum" sz="quarter" idx="12"/>
          </p:nvPr>
        </p:nvSpPr>
        <p:spPr/>
        <p:txBody>
          <a:bodyPr/>
          <a:lstStyle/>
          <a:p>
            <a:fld id="{5F6A7368-F21E-497D-A615-AB533D92FC0A}" type="slidenum">
              <a:rPr lang="en-US" smtClean="0"/>
              <a:t>‹#›</a:t>
            </a:fld>
            <a:endParaRPr lang="en-US"/>
          </a:p>
        </p:txBody>
      </p:sp>
    </p:spTree>
    <p:extLst>
      <p:ext uri="{BB962C8B-B14F-4D97-AF65-F5344CB8AC3E}">
        <p14:creationId xmlns:p14="http://schemas.microsoft.com/office/powerpoint/2010/main" val="23483032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B64E23-A13A-49A9-A2D0-D1E342352EB8}" type="datetime1">
              <a:rPr lang="en-US" smtClean="0"/>
              <a:t>10/30/2023</a:t>
            </a:fld>
            <a:endParaRPr lang="en-US"/>
          </a:p>
        </p:txBody>
      </p:sp>
      <p:sp>
        <p:nvSpPr>
          <p:cNvPr id="5" name="Footer Placeholder 4"/>
          <p:cNvSpPr>
            <a:spLocks noGrp="1"/>
          </p:cNvSpPr>
          <p:nvPr>
            <p:ph type="ftr" sz="quarter" idx="11"/>
          </p:nvPr>
        </p:nvSpPr>
        <p:spPr/>
        <p:txBody>
          <a:bodyPr/>
          <a:lstStyle/>
          <a:p>
            <a:r>
              <a:rPr lang="en-US"/>
              <a:t>GX Simulator-ISSI 2023</a:t>
            </a:r>
          </a:p>
        </p:txBody>
      </p:sp>
      <p:sp>
        <p:nvSpPr>
          <p:cNvPr id="6" name="Slide Number Placeholder 5"/>
          <p:cNvSpPr>
            <a:spLocks noGrp="1"/>
          </p:cNvSpPr>
          <p:nvPr>
            <p:ph type="sldNum" sz="quarter" idx="12"/>
          </p:nvPr>
        </p:nvSpPr>
        <p:spPr/>
        <p:txBody>
          <a:bodyPr/>
          <a:lstStyle/>
          <a:p>
            <a:fld id="{5F6A7368-F21E-497D-A615-AB533D92FC0A}" type="slidenum">
              <a:rPr lang="en-US" smtClean="0"/>
              <a:t>‹#›</a:t>
            </a:fld>
            <a:endParaRPr lang="en-US"/>
          </a:p>
        </p:txBody>
      </p:sp>
    </p:spTree>
    <p:extLst>
      <p:ext uri="{BB962C8B-B14F-4D97-AF65-F5344CB8AC3E}">
        <p14:creationId xmlns:p14="http://schemas.microsoft.com/office/powerpoint/2010/main" val="8070944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08BBB5-55F7-489C-86F7-3A8C9838F372}" type="datetime1">
              <a:rPr lang="en-US" smtClean="0"/>
              <a:t>10/30/2023</a:t>
            </a:fld>
            <a:endParaRPr lang="en-US"/>
          </a:p>
        </p:txBody>
      </p:sp>
      <p:sp>
        <p:nvSpPr>
          <p:cNvPr id="5" name="Footer Placeholder 4"/>
          <p:cNvSpPr>
            <a:spLocks noGrp="1"/>
          </p:cNvSpPr>
          <p:nvPr>
            <p:ph type="ftr" sz="quarter" idx="11"/>
          </p:nvPr>
        </p:nvSpPr>
        <p:spPr/>
        <p:txBody>
          <a:bodyPr/>
          <a:lstStyle/>
          <a:p>
            <a:r>
              <a:rPr lang="en-US"/>
              <a:t>GX Simulator-ISSI 2023</a:t>
            </a:r>
          </a:p>
        </p:txBody>
      </p:sp>
      <p:sp>
        <p:nvSpPr>
          <p:cNvPr id="6" name="Slide Number Placeholder 5"/>
          <p:cNvSpPr>
            <a:spLocks noGrp="1"/>
          </p:cNvSpPr>
          <p:nvPr>
            <p:ph type="sldNum" sz="quarter" idx="12"/>
          </p:nvPr>
        </p:nvSpPr>
        <p:spPr/>
        <p:txBody>
          <a:bodyPr/>
          <a:lstStyle/>
          <a:p>
            <a:fld id="{5F6A7368-F21E-497D-A615-AB533D92FC0A}" type="slidenum">
              <a:rPr lang="en-US" smtClean="0"/>
              <a:t>‹#›</a:t>
            </a:fld>
            <a:endParaRPr lang="en-US"/>
          </a:p>
        </p:txBody>
      </p:sp>
    </p:spTree>
    <p:extLst>
      <p:ext uri="{BB962C8B-B14F-4D97-AF65-F5344CB8AC3E}">
        <p14:creationId xmlns:p14="http://schemas.microsoft.com/office/powerpoint/2010/main" val="798299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D66FF5F-F97A-47BE-B68D-6FCC0D428F42}" type="datetime1">
              <a:rPr lang="en-US" smtClean="0"/>
              <a:t>10/30/2023</a:t>
            </a:fld>
            <a:endParaRPr lang="en-US"/>
          </a:p>
        </p:txBody>
      </p:sp>
      <p:sp>
        <p:nvSpPr>
          <p:cNvPr id="6" name="Footer Placeholder 5"/>
          <p:cNvSpPr>
            <a:spLocks noGrp="1"/>
          </p:cNvSpPr>
          <p:nvPr>
            <p:ph type="ftr" sz="quarter" idx="11"/>
          </p:nvPr>
        </p:nvSpPr>
        <p:spPr/>
        <p:txBody>
          <a:bodyPr/>
          <a:lstStyle/>
          <a:p>
            <a:r>
              <a:rPr lang="en-US"/>
              <a:t>GX Simulator-ISSI 2023</a:t>
            </a:r>
          </a:p>
        </p:txBody>
      </p:sp>
      <p:sp>
        <p:nvSpPr>
          <p:cNvPr id="7" name="Slide Number Placeholder 6"/>
          <p:cNvSpPr>
            <a:spLocks noGrp="1"/>
          </p:cNvSpPr>
          <p:nvPr>
            <p:ph type="sldNum" sz="quarter" idx="12"/>
          </p:nvPr>
        </p:nvSpPr>
        <p:spPr/>
        <p:txBody>
          <a:bodyPr/>
          <a:lstStyle/>
          <a:p>
            <a:fld id="{5F6A7368-F21E-497D-A615-AB533D92FC0A}" type="slidenum">
              <a:rPr lang="en-US" smtClean="0"/>
              <a:t>‹#›</a:t>
            </a:fld>
            <a:endParaRPr lang="en-US"/>
          </a:p>
        </p:txBody>
      </p:sp>
    </p:spTree>
    <p:extLst>
      <p:ext uri="{BB962C8B-B14F-4D97-AF65-F5344CB8AC3E}">
        <p14:creationId xmlns:p14="http://schemas.microsoft.com/office/powerpoint/2010/main" val="29340189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FDF1A8B-4FB8-49A2-AE02-9FFD6EEA2F66}" type="datetime1">
              <a:rPr lang="en-US" smtClean="0"/>
              <a:t>10/30/2023</a:t>
            </a:fld>
            <a:endParaRPr lang="en-US"/>
          </a:p>
        </p:txBody>
      </p:sp>
      <p:sp>
        <p:nvSpPr>
          <p:cNvPr id="8" name="Footer Placeholder 7"/>
          <p:cNvSpPr>
            <a:spLocks noGrp="1"/>
          </p:cNvSpPr>
          <p:nvPr>
            <p:ph type="ftr" sz="quarter" idx="11"/>
          </p:nvPr>
        </p:nvSpPr>
        <p:spPr/>
        <p:txBody>
          <a:bodyPr/>
          <a:lstStyle/>
          <a:p>
            <a:r>
              <a:rPr lang="en-US"/>
              <a:t>GX Simulator-ISSI 2023</a:t>
            </a:r>
          </a:p>
        </p:txBody>
      </p:sp>
      <p:sp>
        <p:nvSpPr>
          <p:cNvPr id="9" name="Slide Number Placeholder 8"/>
          <p:cNvSpPr>
            <a:spLocks noGrp="1"/>
          </p:cNvSpPr>
          <p:nvPr>
            <p:ph type="sldNum" sz="quarter" idx="12"/>
          </p:nvPr>
        </p:nvSpPr>
        <p:spPr/>
        <p:txBody>
          <a:bodyPr/>
          <a:lstStyle/>
          <a:p>
            <a:fld id="{5F6A7368-F21E-497D-A615-AB533D92FC0A}" type="slidenum">
              <a:rPr lang="en-US" smtClean="0"/>
              <a:t>‹#›</a:t>
            </a:fld>
            <a:endParaRPr lang="en-US"/>
          </a:p>
        </p:txBody>
      </p:sp>
    </p:spTree>
    <p:extLst>
      <p:ext uri="{BB962C8B-B14F-4D97-AF65-F5344CB8AC3E}">
        <p14:creationId xmlns:p14="http://schemas.microsoft.com/office/powerpoint/2010/main" val="14958151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BBB68BD-AB64-4F63-82E8-19453F3B293F}" type="datetime1">
              <a:rPr lang="en-US" smtClean="0"/>
              <a:t>10/30/2023</a:t>
            </a:fld>
            <a:endParaRPr lang="en-US"/>
          </a:p>
        </p:txBody>
      </p:sp>
      <p:sp>
        <p:nvSpPr>
          <p:cNvPr id="4" name="Footer Placeholder 3"/>
          <p:cNvSpPr>
            <a:spLocks noGrp="1"/>
          </p:cNvSpPr>
          <p:nvPr>
            <p:ph type="ftr" sz="quarter" idx="11"/>
          </p:nvPr>
        </p:nvSpPr>
        <p:spPr/>
        <p:txBody>
          <a:bodyPr/>
          <a:lstStyle/>
          <a:p>
            <a:r>
              <a:rPr lang="en-US"/>
              <a:t>GX Simulator-ISSI 2023</a:t>
            </a:r>
          </a:p>
        </p:txBody>
      </p:sp>
      <p:sp>
        <p:nvSpPr>
          <p:cNvPr id="5" name="Slide Number Placeholder 4"/>
          <p:cNvSpPr>
            <a:spLocks noGrp="1"/>
          </p:cNvSpPr>
          <p:nvPr>
            <p:ph type="sldNum" sz="quarter" idx="12"/>
          </p:nvPr>
        </p:nvSpPr>
        <p:spPr/>
        <p:txBody>
          <a:bodyPr/>
          <a:lstStyle/>
          <a:p>
            <a:fld id="{5F6A7368-F21E-497D-A615-AB533D92FC0A}" type="slidenum">
              <a:rPr lang="en-US" smtClean="0"/>
              <a:t>‹#›</a:t>
            </a:fld>
            <a:endParaRPr lang="en-US"/>
          </a:p>
        </p:txBody>
      </p:sp>
    </p:spTree>
    <p:extLst>
      <p:ext uri="{BB962C8B-B14F-4D97-AF65-F5344CB8AC3E}">
        <p14:creationId xmlns:p14="http://schemas.microsoft.com/office/powerpoint/2010/main" val="21404151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E9AE24-D184-4160-A82C-8BF7EA8F04AF}" type="datetime1">
              <a:rPr lang="en-US" smtClean="0"/>
              <a:t>10/30/2023</a:t>
            </a:fld>
            <a:endParaRPr lang="en-US"/>
          </a:p>
        </p:txBody>
      </p:sp>
      <p:sp>
        <p:nvSpPr>
          <p:cNvPr id="3" name="Footer Placeholder 2"/>
          <p:cNvSpPr>
            <a:spLocks noGrp="1"/>
          </p:cNvSpPr>
          <p:nvPr>
            <p:ph type="ftr" sz="quarter" idx="11"/>
          </p:nvPr>
        </p:nvSpPr>
        <p:spPr/>
        <p:txBody>
          <a:bodyPr/>
          <a:lstStyle/>
          <a:p>
            <a:r>
              <a:rPr lang="en-US"/>
              <a:t>GX Simulator-ISSI 2023</a:t>
            </a:r>
          </a:p>
        </p:txBody>
      </p:sp>
      <p:sp>
        <p:nvSpPr>
          <p:cNvPr id="4" name="Slide Number Placeholder 3"/>
          <p:cNvSpPr>
            <a:spLocks noGrp="1"/>
          </p:cNvSpPr>
          <p:nvPr>
            <p:ph type="sldNum" sz="quarter" idx="12"/>
          </p:nvPr>
        </p:nvSpPr>
        <p:spPr/>
        <p:txBody>
          <a:bodyPr/>
          <a:lstStyle/>
          <a:p>
            <a:fld id="{5F6A7368-F21E-497D-A615-AB533D92FC0A}" type="slidenum">
              <a:rPr lang="en-US" smtClean="0"/>
              <a:t>‹#›</a:t>
            </a:fld>
            <a:endParaRPr lang="en-US"/>
          </a:p>
        </p:txBody>
      </p:sp>
    </p:spTree>
    <p:extLst>
      <p:ext uri="{BB962C8B-B14F-4D97-AF65-F5344CB8AC3E}">
        <p14:creationId xmlns:p14="http://schemas.microsoft.com/office/powerpoint/2010/main" val="4196952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5FE84-999A-48DB-B84B-CC5DADA5A09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38A2875-6E0E-476A-B22F-224341F844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F9C4A44-89D1-43B9-92B6-50F8F649E6AE}"/>
              </a:ext>
            </a:extLst>
          </p:cNvPr>
          <p:cNvSpPr>
            <a:spLocks noGrp="1"/>
          </p:cNvSpPr>
          <p:nvPr>
            <p:ph type="dt" sz="half" idx="10"/>
          </p:nvPr>
        </p:nvSpPr>
        <p:spPr/>
        <p:txBody>
          <a:bodyPr/>
          <a:lstStyle/>
          <a:p>
            <a:fld id="{0D78909B-007A-4FEE-9737-C98EBEA7749E}" type="datetime1">
              <a:rPr lang="en-US" smtClean="0"/>
              <a:t>10/30/2023</a:t>
            </a:fld>
            <a:endParaRPr lang="en-US" dirty="0"/>
          </a:p>
        </p:txBody>
      </p:sp>
      <p:sp>
        <p:nvSpPr>
          <p:cNvPr id="5" name="Footer Placeholder 4">
            <a:extLst>
              <a:ext uri="{FF2B5EF4-FFF2-40B4-BE49-F238E27FC236}">
                <a16:creationId xmlns:a16="http://schemas.microsoft.com/office/drawing/2014/main" id="{0998AE50-40DA-4B40-8AA1-F72FD3FB972E}"/>
              </a:ext>
            </a:extLst>
          </p:cNvPr>
          <p:cNvSpPr>
            <a:spLocks noGrp="1"/>
          </p:cNvSpPr>
          <p:nvPr>
            <p:ph type="ftr" sz="quarter" idx="11"/>
          </p:nvPr>
        </p:nvSpPr>
        <p:spPr/>
        <p:txBody>
          <a:bodyPr/>
          <a:lstStyle/>
          <a:p>
            <a:r>
              <a:rPr lang="en-US"/>
              <a:t>GX Simulator-ISSI 2023</a:t>
            </a:r>
            <a:endParaRPr lang="en-US" dirty="0"/>
          </a:p>
        </p:txBody>
      </p:sp>
      <p:sp>
        <p:nvSpPr>
          <p:cNvPr id="6" name="Slide Number Placeholder 5">
            <a:extLst>
              <a:ext uri="{FF2B5EF4-FFF2-40B4-BE49-F238E27FC236}">
                <a16:creationId xmlns:a16="http://schemas.microsoft.com/office/drawing/2014/main" id="{F713DED7-1406-4554-8CDD-7B8A110E5ABD}"/>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68678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7D1E693-E809-47A8-81B3-03B6280C4396}" type="datetime1">
              <a:rPr lang="en-US" smtClean="0"/>
              <a:t>10/30/2023</a:t>
            </a:fld>
            <a:endParaRPr lang="en-US"/>
          </a:p>
        </p:txBody>
      </p:sp>
      <p:sp>
        <p:nvSpPr>
          <p:cNvPr id="6" name="Footer Placeholder 5"/>
          <p:cNvSpPr>
            <a:spLocks noGrp="1"/>
          </p:cNvSpPr>
          <p:nvPr>
            <p:ph type="ftr" sz="quarter" idx="11"/>
          </p:nvPr>
        </p:nvSpPr>
        <p:spPr/>
        <p:txBody>
          <a:bodyPr/>
          <a:lstStyle/>
          <a:p>
            <a:r>
              <a:rPr lang="en-US"/>
              <a:t>GX Simulator-ISSI 2023</a:t>
            </a:r>
          </a:p>
        </p:txBody>
      </p:sp>
      <p:sp>
        <p:nvSpPr>
          <p:cNvPr id="7" name="Slide Number Placeholder 6"/>
          <p:cNvSpPr>
            <a:spLocks noGrp="1"/>
          </p:cNvSpPr>
          <p:nvPr>
            <p:ph type="sldNum" sz="quarter" idx="12"/>
          </p:nvPr>
        </p:nvSpPr>
        <p:spPr/>
        <p:txBody>
          <a:bodyPr/>
          <a:lstStyle/>
          <a:p>
            <a:fld id="{5F6A7368-F21E-497D-A615-AB533D92FC0A}" type="slidenum">
              <a:rPr lang="en-US" smtClean="0"/>
              <a:t>‹#›</a:t>
            </a:fld>
            <a:endParaRPr lang="en-US"/>
          </a:p>
        </p:txBody>
      </p:sp>
    </p:spTree>
    <p:extLst>
      <p:ext uri="{BB962C8B-B14F-4D97-AF65-F5344CB8AC3E}">
        <p14:creationId xmlns:p14="http://schemas.microsoft.com/office/powerpoint/2010/main" val="10474338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0A9AC39-15FA-4567-A2D4-C68C1B42D80E}" type="datetime1">
              <a:rPr lang="en-US" smtClean="0"/>
              <a:t>10/30/2023</a:t>
            </a:fld>
            <a:endParaRPr lang="en-US"/>
          </a:p>
        </p:txBody>
      </p:sp>
      <p:sp>
        <p:nvSpPr>
          <p:cNvPr id="6" name="Footer Placeholder 5"/>
          <p:cNvSpPr>
            <a:spLocks noGrp="1"/>
          </p:cNvSpPr>
          <p:nvPr>
            <p:ph type="ftr" sz="quarter" idx="11"/>
          </p:nvPr>
        </p:nvSpPr>
        <p:spPr/>
        <p:txBody>
          <a:bodyPr/>
          <a:lstStyle/>
          <a:p>
            <a:r>
              <a:rPr lang="en-US"/>
              <a:t>GX Simulator-ISSI 2023</a:t>
            </a:r>
          </a:p>
        </p:txBody>
      </p:sp>
      <p:sp>
        <p:nvSpPr>
          <p:cNvPr id="7" name="Slide Number Placeholder 6"/>
          <p:cNvSpPr>
            <a:spLocks noGrp="1"/>
          </p:cNvSpPr>
          <p:nvPr>
            <p:ph type="sldNum" sz="quarter" idx="12"/>
          </p:nvPr>
        </p:nvSpPr>
        <p:spPr/>
        <p:txBody>
          <a:bodyPr/>
          <a:lstStyle/>
          <a:p>
            <a:fld id="{5F6A7368-F21E-497D-A615-AB533D92FC0A}" type="slidenum">
              <a:rPr lang="en-US" smtClean="0"/>
              <a:t>‹#›</a:t>
            </a:fld>
            <a:endParaRPr lang="en-US"/>
          </a:p>
        </p:txBody>
      </p:sp>
    </p:spTree>
    <p:extLst>
      <p:ext uri="{BB962C8B-B14F-4D97-AF65-F5344CB8AC3E}">
        <p14:creationId xmlns:p14="http://schemas.microsoft.com/office/powerpoint/2010/main" val="40551087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41FCD8-206B-48C7-9F37-BC1FFF8CE5E7}" type="datetime1">
              <a:rPr lang="en-US" smtClean="0"/>
              <a:t>10/30/2023</a:t>
            </a:fld>
            <a:endParaRPr lang="en-US"/>
          </a:p>
        </p:txBody>
      </p:sp>
      <p:sp>
        <p:nvSpPr>
          <p:cNvPr id="5" name="Footer Placeholder 4"/>
          <p:cNvSpPr>
            <a:spLocks noGrp="1"/>
          </p:cNvSpPr>
          <p:nvPr>
            <p:ph type="ftr" sz="quarter" idx="11"/>
          </p:nvPr>
        </p:nvSpPr>
        <p:spPr/>
        <p:txBody>
          <a:bodyPr/>
          <a:lstStyle/>
          <a:p>
            <a:r>
              <a:rPr lang="en-US"/>
              <a:t>GX Simulator-ISSI 2023</a:t>
            </a:r>
          </a:p>
        </p:txBody>
      </p:sp>
      <p:sp>
        <p:nvSpPr>
          <p:cNvPr id="6" name="Slide Number Placeholder 5"/>
          <p:cNvSpPr>
            <a:spLocks noGrp="1"/>
          </p:cNvSpPr>
          <p:nvPr>
            <p:ph type="sldNum" sz="quarter" idx="12"/>
          </p:nvPr>
        </p:nvSpPr>
        <p:spPr/>
        <p:txBody>
          <a:bodyPr/>
          <a:lstStyle/>
          <a:p>
            <a:fld id="{5F6A7368-F21E-497D-A615-AB533D92FC0A}" type="slidenum">
              <a:rPr lang="en-US" smtClean="0"/>
              <a:t>‹#›</a:t>
            </a:fld>
            <a:endParaRPr lang="en-US"/>
          </a:p>
        </p:txBody>
      </p:sp>
    </p:spTree>
    <p:extLst>
      <p:ext uri="{BB962C8B-B14F-4D97-AF65-F5344CB8AC3E}">
        <p14:creationId xmlns:p14="http://schemas.microsoft.com/office/powerpoint/2010/main" val="11427541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D06158D-738E-4D4D-8C4D-52D51C2E6E44}" type="datetime1">
              <a:rPr lang="en-US" smtClean="0"/>
              <a:t>10/30/2023</a:t>
            </a:fld>
            <a:endParaRPr lang="en-US"/>
          </a:p>
        </p:txBody>
      </p:sp>
      <p:sp>
        <p:nvSpPr>
          <p:cNvPr id="5" name="Footer Placeholder 4"/>
          <p:cNvSpPr>
            <a:spLocks noGrp="1"/>
          </p:cNvSpPr>
          <p:nvPr>
            <p:ph type="ftr" sz="quarter" idx="11"/>
          </p:nvPr>
        </p:nvSpPr>
        <p:spPr/>
        <p:txBody>
          <a:bodyPr/>
          <a:lstStyle/>
          <a:p>
            <a:r>
              <a:rPr lang="en-US"/>
              <a:t>GX Simulator-ISSI 2023</a:t>
            </a:r>
          </a:p>
        </p:txBody>
      </p:sp>
      <p:sp>
        <p:nvSpPr>
          <p:cNvPr id="6" name="Slide Number Placeholder 5"/>
          <p:cNvSpPr>
            <a:spLocks noGrp="1"/>
          </p:cNvSpPr>
          <p:nvPr>
            <p:ph type="sldNum" sz="quarter" idx="12"/>
          </p:nvPr>
        </p:nvSpPr>
        <p:spPr/>
        <p:txBody>
          <a:bodyPr/>
          <a:lstStyle/>
          <a:p>
            <a:fld id="{5F6A7368-F21E-497D-A615-AB533D92FC0A}" type="slidenum">
              <a:rPr lang="en-US" smtClean="0"/>
              <a:t>‹#›</a:t>
            </a:fld>
            <a:endParaRPr lang="en-US"/>
          </a:p>
        </p:txBody>
      </p:sp>
    </p:spTree>
    <p:extLst>
      <p:ext uri="{BB962C8B-B14F-4D97-AF65-F5344CB8AC3E}">
        <p14:creationId xmlns:p14="http://schemas.microsoft.com/office/powerpoint/2010/main" val="23569278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18CA0A-77A4-4281-97A4-44898AD730B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8A1DCE-41AB-4B7F-89E6-3AEDA8ED14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a:extLst>
              <a:ext uri="{FF2B5EF4-FFF2-40B4-BE49-F238E27FC236}">
                <a16:creationId xmlns:a16="http://schemas.microsoft.com/office/drawing/2014/main" id="{1467E130-3003-2F75-C861-E021202E9870}"/>
              </a:ext>
            </a:extLst>
          </p:cNvPr>
          <p:cNvSpPr>
            <a:spLocks noGrp="1"/>
          </p:cNvSpPr>
          <p:nvPr>
            <p:ph type="title"/>
          </p:nvPr>
        </p:nvSpPr>
        <p:spPr/>
        <p:txBody>
          <a:bodyPr/>
          <a:lstStyle/>
          <a:p>
            <a:r>
              <a:rPr lang="en-US"/>
              <a:t>Click to edit Master title style</a:t>
            </a:r>
          </a:p>
        </p:txBody>
      </p:sp>
      <p:sp>
        <p:nvSpPr>
          <p:cNvPr id="9" name="Date Placeholder 8">
            <a:extLst>
              <a:ext uri="{FF2B5EF4-FFF2-40B4-BE49-F238E27FC236}">
                <a16:creationId xmlns:a16="http://schemas.microsoft.com/office/drawing/2014/main" id="{8677943B-F938-D318-B000-79C12077D0FE}"/>
              </a:ext>
            </a:extLst>
          </p:cNvPr>
          <p:cNvSpPr>
            <a:spLocks noGrp="1"/>
          </p:cNvSpPr>
          <p:nvPr>
            <p:ph type="dt" sz="half" idx="10"/>
          </p:nvPr>
        </p:nvSpPr>
        <p:spPr/>
        <p:txBody>
          <a:bodyPr/>
          <a:lstStyle/>
          <a:p>
            <a:fld id="{F455C4D8-14DD-4B96-BD73-36B42E92DC43}" type="datetime1">
              <a:rPr lang="en-US" smtClean="0"/>
              <a:t>10/30/2023</a:t>
            </a:fld>
            <a:endParaRPr lang="en-US" dirty="0"/>
          </a:p>
        </p:txBody>
      </p:sp>
      <p:sp>
        <p:nvSpPr>
          <p:cNvPr id="10" name="Footer Placeholder 9">
            <a:extLst>
              <a:ext uri="{FF2B5EF4-FFF2-40B4-BE49-F238E27FC236}">
                <a16:creationId xmlns:a16="http://schemas.microsoft.com/office/drawing/2014/main" id="{D4032781-1CBD-629E-43D5-2D99DAFBD689}"/>
              </a:ext>
            </a:extLst>
          </p:cNvPr>
          <p:cNvSpPr>
            <a:spLocks noGrp="1"/>
          </p:cNvSpPr>
          <p:nvPr>
            <p:ph type="ftr" sz="quarter" idx="11"/>
          </p:nvPr>
        </p:nvSpPr>
        <p:spPr/>
        <p:txBody>
          <a:bodyPr/>
          <a:lstStyle/>
          <a:p>
            <a:r>
              <a:rPr lang="en-US"/>
              <a:t>GX Simulator-ISSI 2023</a:t>
            </a:r>
            <a:endParaRPr lang="en-US" dirty="0"/>
          </a:p>
        </p:txBody>
      </p:sp>
      <p:sp>
        <p:nvSpPr>
          <p:cNvPr id="11" name="Slide Number Placeholder 10">
            <a:extLst>
              <a:ext uri="{FF2B5EF4-FFF2-40B4-BE49-F238E27FC236}">
                <a16:creationId xmlns:a16="http://schemas.microsoft.com/office/drawing/2014/main" id="{9F36B116-BECC-159A-C135-DBB5B0153A04}"/>
              </a:ext>
            </a:extLst>
          </p:cNvPr>
          <p:cNvSpPr>
            <a:spLocks noGrp="1"/>
          </p:cNvSpPr>
          <p:nvPr>
            <p:ph type="sldNum" sz="quarter" idx="12"/>
          </p:nvPr>
        </p:nvSpPr>
        <p:spPr/>
        <p:txBody>
          <a:bodyPr/>
          <a:lstStyle/>
          <a:p>
            <a:fld id="{2DBE5955-D720-4C72-8D23-1AA5999521A4}" type="slidenum">
              <a:rPr lang="en-US" smtClean="0"/>
              <a:pPr/>
              <a:t>‹#›</a:t>
            </a:fld>
            <a:r>
              <a:rPr lang="en-US"/>
              <a:t>/25</a:t>
            </a:r>
            <a:endParaRPr lang="en-US" dirty="0"/>
          </a:p>
        </p:txBody>
      </p:sp>
    </p:spTree>
    <p:extLst>
      <p:ext uri="{BB962C8B-B14F-4D97-AF65-F5344CB8AC3E}">
        <p14:creationId xmlns:p14="http://schemas.microsoft.com/office/powerpoint/2010/main" val="3156813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8574B-8085-4342-9889-3AACD8A587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DF6DF7-EB4A-4421-9CB7-6D64D94F4F6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3CD49E-8B84-40C8-AA57-102E512BCE5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5E7DE4-2C30-4A4D-A7C3-3331A1F1F9CB}"/>
              </a:ext>
            </a:extLst>
          </p:cNvPr>
          <p:cNvSpPr>
            <a:spLocks noGrp="1"/>
          </p:cNvSpPr>
          <p:nvPr>
            <p:ph type="dt" sz="half" idx="10"/>
          </p:nvPr>
        </p:nvSpPr>
        <p:spPr/>
        <p:txBody>
          <a:bodyPr/>
          <a:lstStyle/>
          <a:p>
            <a:fld id="{4DD4C763-A04C-4829-B4DE-0A8D3573F500}" type="datetime1">
              <a:rPr lang="en-US" smtClean="0"/>
              <a:t>10/30/2023</a:t>
            </a:fld>
            <a:endParaRPr lang="en-US" dirty="0"/>
          </a:p>
        </p:txBody>
      </p:sp>
      <p:sp>
        <p:nvSpPr>
          <p:cNvPr id="6" name="Footer Placeholder 5">
            <a:extLst>
              <a:ext uri="{FF2B5EF4-FFF2-40B4-BE49-F238E27FC236}">
                <a16:creationId xmlns:a16="http://schemas.microsoft.com/office/drawing/2014/main" id="{19AEC48E-50DB-48AA-8B0F-8D1EAB2B7230}"/>
              </a:ext>
            </a:extLst>
          </p:cNvPr>
          <p:cNvSpPr>
            <a:spLocks noGrp="1"/>
          </p:cNvSpPr>
          <p:nvPr>
            <p:ph type="ftr" sz="quarter" idx="11"/>
          </p:nvPr>
        </p:nvSpPr>
        <p:spPr/>
        <p:txBody>
          <a:bodyPr/>
          <a:lstStyle/>
          <a:p>
            <a:r>
              <a:rPr lang="en-US"/>
              <a:t>GX Simulator-ISSI 2023</a:t>
            </a:r>
            <a:endParaRPr lang="en-US" dirty="0"/>
          </a:p>
        </p:txBody>
      </p:sp>
      <p:sp>
        <p:nvSpPr>
          <p:cNvPr id="7" name="Slide Number Placeholder 6">
            <a:extLst>
              <a:ext uri="{FF2B5EF4-FFF2-40B4-BE49-F238E27FC236}">
                <a16:creationId xmlns:a16="http://schemas.microsoft.com/office/drawing/2014/main" id="{BF2B3306-5098-4586-A78B-168D0D547A11}"/>
              </a:ext>
            </a:extLst>
          </p:cNvPr>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1059028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F3792-0B1C-4B58-B05E-773B0B9A41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51F651-F542-4443-B12B-01EFA9BA6E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A7C3AE7-1A2B-4A9D-A15F-0842D65978B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DAC458-3275-4F0A-88F8-FC03C5DCD4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8AE5C09-A03C-4689-BFB0-58B8C6045C9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314BC9-16BD-41E1-879C-413E02D43F3E}"/>
              </a:ext>
            </a:extLst>
          </p:cNvPr>
          <p:cNvSpPr>
            <a:spLocks noGrp="1"/>
          </p:cNvSpPr>
          <p:nvPr>
            <p:ph type="dt" sz="half" idx="10"/>
          </p:nvPr>
        </p:nvSpPr>
        <p:spPr/>
        <p:txBody>
          <a:bodyPr/>
          <a:lstStyle/>
          <a:p>
            <a:fld id="{8CC8BA1F-62D9-48C3-B3B8-4ADB0AF8DE46}" type="datetime1">
              <a:rPr lang="en-US" smtClean="0"/>
              <a:t>10/30/2023</a:t>
            </a:fld>
            <a:endParaRPr lang="en-US" dirty="0"/>
          </a:p>
        </p:txBody>
      </p:sp>
      <p:sp>
        <p:nvSpPr>
          <p:cNvPr id="8" name="Footer Placeholder 7">
            <a:extLst>
              <a:ext uri="{FF2B5EF4-FFF2-40B4-BE49-F238E27FC236}">
                <a16:creationId xmlns:a16="http://schemas.microsoft.com/office/drawing/2014/main" id="{506D87C2-EB5B-4733-B502-15C76DE3DB37}"/>
              </a:ext>
            </a:extLst>
          </p:cNvPr>
          <p:cNvSpPr>
            <a:spLocks noGrp="1"/>
          </p:cNvSpPr>
          <p:nvPr>
            <p:ph type="ftr" sz="quarter" idx="11"/>
          </p:nvPr>
        </p:nvSpPr>
        <p:spPr/>
        <p:txBody>
          <a:bodyPr/>
          <a:lstStyle/>
          <a:p>
            <a:r>
              <a:rPr lang="en-US"/>
              <a:t>GX Simulator-ISSI 2023</a:t>
            </a:r>
            <a:endParaRPr lang="en-US" dirty="0"/>
          </a:p>
        </p:txBody>
      </p:sp>
      <p:sp>
        <p:nvSpPr>
          <p:cNvPr id="9" name="Slide Number Placeholder 8">
            <a:extLst>
              <a:ext uri="{FF2B5EF4-FFF2-40B4-BE49-F238E27FC236}">
                <a16:creationId xmlns:a16="http://schemas.microsoft.com/office/drawing/2014/main" id="{A859CB4F-442C-4E66-A6BE-55728DD8A68F}"/>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14380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9979C-191F-4CC6-92E2-B1179A8793A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8DB2E37-DA5C-40CA-B100-79B3EFA6D1FF}"/>
              </a:ext>
            </a:extLst>
          </p:cNvPr>
          <p:cNvSpPr>
            <a:spLocks noGrp="1"/>
          </p:cNvSpPr>
          <p:nvPr>
            <p:ph type="dt" sz="half" idx="10"/>
          </p:nvPr>
        </p:nvSpPr>
        <p:spPr/>
        <p:txBody>
          <a:bodyPr/>
          <a:lstStyle/>
          <a:p>
            <a:fld id="{3353317C-68D1-418D-B10C-68E0B46E1627}" type="datetime1">
              <a:rPr lang="en-US" smtClean="0"/>
              <a:t>10/30/2023</a:t>
            </a:fld>
            <a:endParaRPr lang="en-US" dirty="0"/>
          </a:p>
        </p:txBody>
      </p:sp>
      <p:sp>
        <p:nvSpPr>
          <p:cNvPr id="4" name="Footer Placeholder 3">
            <a:extLst>
              <a:ext uri="{FF2B5EF4-FFF2-40B4-BE49-F238E27FC236}">
                <a16:creationId xmlns:a16="http://schemas.microsoft.com/office/drawing/2014/main" id="{D34A39CA-535D-4497-B800-D0F62178F95D}"/>
              </a:ext>
            </a:extLst>
          </p:cNvPr>
          <p:cNvSpPr>
            <a:spLocks noGrp="1"/>
          </p:cNvSpPr>
          <p:nvPr>
            <p:ph type="ftr" sz="quarter" idx="11"/>
          </p:nvPr>
        </p:nvSpPr>
        <p:spPr/>
        <p:txBody>
          <a:bodyPr/>
          <a:lstStyle/>
          <a:p>
            <a:r>
              <a:rPr lang="en-US"/>
              <a:t>GX Simulator-ISSI 2023</a:t>
            </a:r>
            <a:endParaRPr lang="en-US" dirty="0"/>
          </a:p>
        </p:txBody>
      </p:sp>
      <p:sp>
        <p:nvSpPr>
          <p:cNvPr id="5" name="Slide Number Placeholder 4">
            <a:extLst>
              <a:ext uri="{FF2B5EF4-FFF2-40B4-BE49-F238E27FC236}">
                <a16:creationId xmlns:a16="http://schemas.microsoft.com/office/drawing/2014/main" id="{55505F0D-E4CB-4155-B33A-8A31BE19712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88053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D22D30-ACAD-4F35-920C-EDE72E52E40D}"/>
              </a:ext>
            </a:extLst>
          </p:cNvPr>
          <p:cNvSpPr>
            <a:spLocks noGrp="1"/>
          </p:cNvSpPr>
          <p:nvPr>
            <p:ph type="dt" sz="half" idx="10"/>
          </p:nvPr>
        </p:nvSpPr>
        <p:spPr/>
        <p:txBody>
          <a:bodyPr/>
          <a:lstStyle/>
          <a:p>
            <a:fld id="{3675895D-5783-4954-BB2E-DD5A60A01F01}" type="datetime1">
              <a:rPr lang="en-US" smtClean="0"/>
              <a:t>10/30/2023</a:t>
            </a:fld>
            <a:endParaRPr lang="en-US" dirty="0"/>
          </a:p>
        </p:txBody>
      </p:sp>
      <p:sp>
        <p:nvSpPr>
          <p:cNvPr id="3" name="Footer Placeholder 2">
            <a:extLst>
              <a:ext uri="{FF2B5EF4-FFF2-40B4-BE49-F238E27FC236}">
                <a16:creationId xmlns:a16="http://schemas.microsoft.com/office/drawing/2014/main" id="{F9F65188-CD6C-43C7-810D-A84D80CAF529}"/>
              </a:ext>
            </a:extLst>
          </p:cNvPr>
          <p:cNvSpPr>
            <a:spLocks noGrp="1"/>
          </p:cNvSpPr>
          <p:nvPr>
            <p:ph type="ftr" sz="quarter" idx="11"/>
          </p:nvPr>
        </p:nvSpPr>
        <p:spPr/>
        <p:txBody>
          <a:bodyPr/>
          <a:lstStyle/>
          <a:p>
            <a:r>
              <a:rPr lang="en-US"/>
              <a:t>GX Simulator-ISSI 2023</a:t>
            </a:r>
            <a:endParaRPr lang="en-US" dirty="0"/>
          </a:p>
        </p:txBody>
      </p:sp>
      <p:sp>
        <p:nvSpPr>
          <p:cNvPr id="4" name="Slide Number Placeholder 3">
            <a:extLst>
              <a:ext uri="{FF2B5EF4-FFF2-40B4-BE49-F238E27FC236}">
                <a16:creationId xmlns:a16="http://schemas.microsoft.com/office/drawing/2014/main" id="{380292DC-DD36-4F22-A11B-5CBBC992CE0F}"/>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64856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C7FD9-0C67-4526-B8A8-1BFA7CA709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BA0BD2-187A-4EC9-8405-1A0FEA37CE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DE0E13-7652-4B57-8243-51FC3D2DE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495458E-ECF0-4063-8446-DAFA6AD9BA28}"/>
              </a:ext>
            </a:extLst>
          </p:cNvPr>
          <p:cNvSpPr>
            <a:spLocks noGrp="1"/>
          </p:cNvSpPr>
          <p:nvPr>
            <p:ph type="dt" sz="half" idx="10"/>
          </p:nvPr>
        </p:nvSpPr>
        <p:spPr/>
        <p:txBody>
          <a:bodyPr/>
          <a:lstStyle/>
          <a:p>
            <a:fld id="{68D59015-101F-44BB-92B9-9DC72D28069D}" type="datetime1">
              <a:rPr lang="en-US" smtClean="0"/>
              <a:t>10/30/2023</a:t>
            </a:fld>
            <a:endParaRPr lang="en-US" dirty="0"/>
          </a:p>
        </p:txBody>
      </p:sp>
      <p:sp>
        <p:nvSpPr>
          <p:cNvPr id="6" name="Footer Placeholder 5">
            <a:extLst>
              <a:ext uri="{FF2B5EF4-FFF2-40B4-BE49-F238E27FC236}">
                <a16:creationId xmlns:a16="http://schemas.microsoft.com/office/drawing/2014/main" id="{E0FC5AF8-1940-42CF-96A8-495460988C37}"/>
              </a:ext>
            </a:extLst>
          </p:cNvPr>
          <p:cNvSpPr>
            <a:spLocks noGrp="1"/>
          </p:cNvSpPr>
          <p:nvPr>
            <p:ph type="ftr" sz="quarter" idx="11"/>
          </p:nvPr>
        </p:nvSpPr>
        <p:spPr/>
        <p:txBody>
          <a:bodyPr/>
          <a:lstStyle/>
          <a:p>
            <a:r>
              <a:rPr lang="en-US"/>
              <a:t>GX Simulator-ISSI 2023</a:t>
            </a:r>
            <a:endParaRPr lang="en-US" dirty="0"/>
          </a:p>
        </p:txBody>
      </p:sp>
      <p:sp>
        <p:nvSpPr>
          <p:cNvPr id="7" name="Slide Number Placeholder 6">
            <a:extLst>
              <a:ext uri="{FF2B5EF4-FFF2-40B4-BE49-F238E27FC236}">
                <a16:creationId xmlns:a16="http://schemas.microsoft.com/office/drawing/2014/main" id="{B87A7851-CAD9-40CC-A7F4-9E98E06FDB99}"/>
              </a:ext>
            </a:extLst>
          </p:cNvPr>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760374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8230F-B5AB-405D-A18F-15419E0377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916B904-6101-4E03-9DAA-B3D9AA127B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1040DB-973C-4DFF-887E-B7344195A4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ED311D5-30C1-4607-9917-67AF1F709460}"/>
              </a:ext>
            </a:extLst>
          </p:cNvPr>
          <p:cNvSpPr>
            <a:spLocks noGrp="1"/>
          </p:cNvSpPr>
          <p:nvPr>
            <p:ph type="dt" sz="half" idx="10"/>
          </p:nvPr>
        </p:nvSpPr>
        <p:spPr/>
        <p:txBody>
          <a:bodyPr/>
          <a:lstStyle/>
          <a:p>
            <a:fld id="{03E5BE06-B8D3-42F7-BE80-3616E96B88C8}" type="datetime1">
              <a:rPr lang="en-US" smtClean="0"/>
              <a:t>10/30/2023</a:t>
            </a:fld>
            <a:endParaRPr lang="en-US" dirty="0"/>
          </a:p>
        </p:txBody>
      </p:sp>
      <p:sp>
        <p:nvSpPr>
          <p:cNvPr id="6" name="Footer Placeholder 5">
            <a:extLst>
              <a:ext uri="{FF2B5EF4-FFF2-40B4-BE49-F238E27FC236}">
                <a16:creationId xmlns:a16="http://schemas.microsoft.com/office/drawing/2014/main" id="{3FE981B2-6681-489F-BB87-5E48750BA08C}"/>
              </a:ext>
            </a:extLst>
          </p:cNvPr>
          <p:cNvSpPr>
            <a:spLocks noGrp="1"/>
          </p:cNvSpPr>
          <p:nvPr>
            <p:ph type="ftr" sz="quarter" idx="11"/>
          </p:nvPr>
        </p:nvSpPr>
        <p:spPr/>
        <p:txBody>
          <a:bodyPr/>
          <a:lstStyle/>
          <a:p>
            <a:r>
              <a:rPr lang="en-US"/>
              <a:t>GX Simulator-ISSI 2023</a:t>
            </a:r>
            <a:endParaRPr lang="en-US" dirty="0"/>
          </a:p>
        </p:txBody>
      </p:sp>
      <p:sp>
        <p:nvSpPr>
          <p:cNvPr id="7" name="Slide Number Placeholder 6">
            <a:extLst>
              <a:ext uri="{FF2B5EF4-FFF2-40B4-BE49-F238E27FC236}">
                <a16:creationId xmlns:a16="http://schemas.microsoft.com/office/drawing/2014/main" id="{95FC5FAE-50F9-4574-A3E4-572F606E3A2D}"/>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233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4BD5CF-EA7D-4B5D-A624-02B742013B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6EFA97-9EBD-49A1-8360-4AD8CFD432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7E0FDB-4564-4A96-8C06-04A2A841EB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4D395A-D712-46CB-A35E-0BAF70F5E0A7}" type="datetime1">
              <a:rPr lang="en-US" smtClean="0"/>
              <a:t>10/30/2023</a:t>
            </a:fld>
            <a:endParaRPr lang="en-US" dirty="0"/>
          </a:p>
        </p:txBody>
      </p:sp>
      <p:sp>
        <p:nvSpPr>
          <p:cNvPr id="5" name="Footer Placeholder 4">
            <a:extLst>
              <a:ext uri="{FF2B5EF4-FFF2-40B4-BE49-F238E27FC236}">
                <a16:creationId xmlns:a16="http://schemas.microsoft.com/office/drawing/2014/main" id="{03627A60-3C93-4C7E-AD28-DF9420E6AB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GX Simulator-ISSI 2023</a:t>
            </a:r>
            <a:endParaRPr lang="en-US" dirty="0"/>
          </a:p>
        </p:txBody>
      </p:sp>
      <p:sp>
        <p:nvSpPr>
          <p:cNvPr id="6" name="Slide Number Placeholder 5">
            <a:extLst>
              <a:ext uri="{FF2B5EF4-FFF2-40B4-BE49-F238E27FC236}">
                <a16:creationId xmlns:a16="http://schemas.microsoft.com/office/drawing/2014/main" id="{997EB408-0B8D-459D-BEDF-7AA9C4AB59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4049890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37B136-4B0E-467E-A02F-409182EF2649}" type="datetime1">
              <a:rPr lang="en-US" smtClean="0"/>
              <a:t>10/30/2023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GX Simulator-ISSI 2023</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3F72E2-B969-4D33-B4DC-CA986E2DD195}" type="slidenum">
              <a:rPr lang="en-US" smtClean="0"/>
              <a:t>‹#›</a:t>
            </a:fld>
            <a:endParaRPr lang="en-US"/>
          </a:p>
        </p:txBody>
      </p:sp>
    </p:spTree>
    <p:extLst>
      <p:ext uri="{BB962C8B-B14F-4D97-AF65-F5344CB8AC3E}">
        <p14:creationId xmlns:p14="http://schemas.microsoft.com/office/powerpoint/2010/main" val="285958296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77918D-223E-4158-AE78-ADE50940B4AC}" type="datetime1">
              <a:rPr lang="en-US" smtClean="0"/>
              <a:t>10/30/2023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GX Simulator-ISSI 2023</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6A7368-F21E-497D-A615-AB533D92FC0A}" type="slidenum">
              <a:rPr lang="en-US" smtClean="0"/>
              <a:t>‹#›</a:t>
            </a:fld>
            <a:endParaRPr lang="en-US"/>
          </a:p>
        </p:txBody>
      </p:sp>
    </p:spTree>
    <p:extLst>
      <p:ext uri="{BB962C8B-B14F-4D97-AF65-F5344CB8AC3E}">
        <p14:creationId xmlns:p14="http://schemas.microsoft.com/office/powerpoint/2010/main" val="163358066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8"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2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0.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8.png"/><Relationship Id="rId2" Type="http://schemas.openxmlformats.org/officeDocument/2006/relationships/image" Target="../media/image15.PNG"/><Relationship Id="rId1" Type="http://schemas.openxmlformats.org/officeDocument/2006/relationships/slideLayout" Target="../slideLayouts/slideLayout24.xml"/><Relationship Id="rId6" Type="http://schemas.openxmlformats.org/officeDocument/2006/relationships/image" Target="../media/image37.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media" Target="../media/media4.mp4"/><Relationship Id="rId7" Type="http://schemas.openxmlformats.org/officeDocument/2006/relationships/image" Target="../media/image18.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openxmlformats.org/officeDocument/2006/relationships/video" Target="../media/media4.mp4"/></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openxmlformats.org/officeDocument/2006/relationships/image" Target="../media/image430.png"/><Relationship Id="rId13"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420.png"/><Relationship Id="rId12"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410.png"/><Relationship Id="rId11" Type="http://schemas.openxmlformats.org/officeDocument/2006/relationships/image" Target="../media/image46.png"/><Relationship Id="rId5" Type="http://schemas.openxmlformats.org/officeDocument/2006/relationships/image" Target="../media/image27.png"/><Relationship Id="rId10" Type="http://schemas.openxmlformats.org/officeDocument/2006/relationships/image" Target="../media/image45.png"/><Relationship Id="rId4" Type="http://schemas.openxmlformats.org/officeDocument/2006/relationships/image" Target="../media/image26.png"/><Relationship Id="rId9" Type="http://schemas.openxmlformats.org/officeDocument/2006/relationships/image" Target="../media/image440.png"/><Relationship Id="rId14" Type="http://schemas.openxmlformats.org/officeDocument/2006/relationships/image" Target="../media/image49.png"/></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diagramColors" Target="../diagrams/colors20.xml"/><Relationship Id="rId3" Type="http://schemas.openxmlformats.org/officeDocument/2006/relationships/image" Target="../media/image470.png"/><Relationship Id="rId7" Type="http://schemas.openxmlformats.org/officeDocument/2006/relationships/diagramQuickStyle" Target="../diagrams/quickStyle2.xml"/><Relationship Id="rId12" Type="http://schemas.openxmlformats.org/officeDocument/2006/relationships/diagramQuickStyle" Target="../diagrams/quickStyle20.xml"/><Relationship Id="rId2" Type="http://schemas.openxmlformats.org/officeDocument/2006/relationships/image" Target="../media/image30.png"/><Relationship Id="rId1" Type="http://schemas.openxmlformats.org/officeDocument/2006/relationships/slideLayout" Target="../slideLayouts/slideLayout24.xml"/><Relationship Id="rId6" Type="http://schemas.openxmlformats.org/officeDocument/2006/relationships/diagramLayout" Target="../diagrams/layout2.xml"/><Relationship Id="rId11" Type="http://schemas.openxmlformats.org/officeDocument/2006/relationships/diagramLayout" Target="../diagrams/layout20.xml"/><Relationship Id="rId5" Type="http://schemas.openxmlformats.org/officeDocument/2006/relationships/diagramData" Target="../diagrams/data2.xml"/><Relationship Id="rId10" Type="http://schemas.openxmlformats.org/officeDocument/2006/relationships/diagramData" Target="../diagrams/data3.xml"/><Relationship Id="rId4" Type="http://schemas.openxmlformats.org/officeDocument/2006/relationships/image" Target="../media/image480.png"/><Relationship Id="rId9" Type="http://schemas.microsoft.com/office/2007/relationships/diagramDrawing" Target="../diagrams/drawing2.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5.avi"/><Relationship Id="rId1" Type="http://schemas.microsoft.com/office/2007/relationships/media" Target="../media/media5.avi"/><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microsoft.com/office/2007/relationships/media" Target="../media/media7.mp4"/><Relationship Id="rId7" Type="http://schemas.openxmlformats.org/officeDocument/2006/relationships/image" Target="../media/image40.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39.png"/><Relationship Id="rId5" Type="http://schemas.openxmlformats.org/officeDocument/2006/relationships/slideLayout" Target="../slideLayouts/slideLayout24.xml"/><Relationship Id="rId4" Type="http://schemas.openxmlformats.org/officeDocument/2006/relationships/video" Target="../media/media7.mp4"/></Relationships>
</file>

<file path=ppt/slides/_rels/slide2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8" Type="http://schemas.openxmlformats.org/officeDocument/2006/relationships/image" Target="../media/image44.png"/><Relationship Id="rId3" Type="http://schemas.microsoft.com/office/2007/relationships/media" Target="../media/media9.mp4"/><Relationship Id="rId7" Type="http://schemas.openxmlformats.org/officeDocument/2006/relationships/image" Target="../media/image43.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notesSlide" Target="../notesSlides/notesSlide10.xml"/><Relationship Id="rId5" Type="http://schemas.openxmlformats.org/officeDocument/2006/relationships/slideLayout" Target="../slideLayouts/slideLayout13.xml"/><Relationship Id="rId10" Type="http://schemas.openxmlformats.org/officeDocument/2006/relationships/image" Target="../media/image48.png"/><Relationship Id="rId4" Type="http://schemas.openxmlformats.org/officeDocument/2006/relationships/video" Target="../media/media9.mp4"/><Relationship Id="rId9"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51.jp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hyperlink" Target="https://github.com/Gelu-Nita/GX_SIMULATOR/" TargetMode="External"/><Relationship Id="rId2" Type="http://schemas.openxmlformats.org/officeDocument/2006/relationships/image" Target="../media/image5.gif"/><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hyperlink" Target="https://doi.org/10.3847/1538-4365/acd343"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2.avi"/><Relationship Id="rId7" Type="http://schemas.openxmlformats.org/officeDocument/2006/relationships/image" Target="../media/image7.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notesSlide" Target="../notesSlides/notesSlide3.xml"/><Relationship Id="rId5" Type="http://schemas.openxmlformats.org/officeDocument/2006/relationships/slideLayout" Target="../slideLayouts/slideLayout13.xml"/><Relationship Id="rId4" Type="http://schemas.openxmlformats.org/officeDocument/2006/relationships/video" Target="../media/media2.avi"/></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hemeOverride" Target="../theme/themeOverride1.xml"/><Relationship Id="rId4" Type="http://schemas.openxmlformats.org/officeDocument/2006/relationships/hyperlink" Target="https://arxiv.org/abs/2301.00795"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kite&#10;&#10;Description generated with very high confidence">
            <a:extLst>
              <a:ext uri="{FF2B5EF4-FFF2-40B4-BE49-F238E27FC236}">
                <a16:creationId xmlns:a16="http://schemas.microsoft.com/office/drawing/2014/main" id="{3C6C954D-B0AD-474B-BBD3-905958483E6B}"/>
              </a:ext>
            </a:extLst>
          </p:cNvPr>
          <p:cNvPicPr>
            <a:picLocks noChangeAspect="1"/>
          </p:cNvPicPr>
          <p:nvPr/>
        </p:nvPicPr>
        <p:blipFill rotWithShape="1">
          <a:blip r:embed="rId3"/>
          <a:srcRect t="13772"/>
          <a:stretch/>
        </p:blipFill>
        <p:spPr>
          <a:xfrm>
            <a:off x="2522358" y="10"/>
            <a:ext cx="9669642" cy="6857990"/>
          </a:xfrm>
          <a:prstGeom prst="rect">
            <a:avLst/>
          </a:prstGeom>
        </p:spPr>
      </p:pic>
      <p:sp>
        <p:nvSpPr>
          <p:cNvPr id="14" name="Rectangle 13">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52AFC8D-7142-42E2-9A8C-6C80C13DFAFD}"/>
              </a:ext>
            </a:extLst>
          </p:cNvPr>
          <p:cNvSpPr>
            <a:spLocks noGrp="1"/>
          </p:cNvSpPr>
          <p:nvPr>
            <p:ph type="ctrTitle"/>
          </p:nvPr>
        </p:nvSpPr>
        <p:spPr>
          <a:xfrm>
            <a:off x="952228" y="743447"/>
            <a:ext cx="3973385" cy="3692028"/>
          </a:xfrm>
          <a:noFill/>
        </p:spPr>
        <p:txBody>
          <a:bodyPr vert="horz" lIns="91440" tIns="45720" rIns="91440" bIns="45720" rtlCol="0" anchor="b">
            <a:normAutofit/>
          </a:bodyPr>
          <a:lstStyle/>
          <a:p>
            <a:pPr algn="l"/>
            <a:r>
              <a:rPr lang="en-US" sz="4000"/>
              <a:t>Data-constrained 3D Modeling of Solar Flares and Active Regions with GX Simulator</a:t>
            </a:r>
          </a:p>
        </p:txBody>
      </p:sp>
      <p:sp>
        <p:nvSpPr>
          <p:cNvPr id="3" name="Subtitle 2">
            <a:extLst>
              <a:ext uri="{FF2B5EF4-FFF2-40B4-BE49-F238E27FC236}">
                <a16:creationId xmlns:a16="http://schemas.microsoft.com/office/drawing/2014/main" id="{D2A99899-A131-45F0-84D5-10E0BD04FD62}"/>
              </a:ext>
            </a:extLst>
          </p:cNvPr>
          <p:cNvSpPr>
            <a:spLocks noGrp="1"/>
          </p:cNvSpPr>
          <p:nvPr>
            <p:ph type="subTitle" idx="1"/>
          </p:nvPr>
        </p:nvSpPr>
        <p:spPr>
          <a:xfrm>
            <a:off x="952229" y="4629234"/>
            <a:ext cx="3973386" cy="1485319"/>
          </a:xfrm>
          <a:noFill/>
        </p:spPr>
        <p:txBody>
          <a:bodyPr vert="horz" lIns="91440" tIns="45720" rIns="91440" bIns="45720" rtlCol="0">
            <a:normAutofit/>
          </a:bodyPr>
          <a:lstStyle/>
          <a:p>
            <a:pPr algn="l"/>
            <a:r>
              <a:rPr lang="en-US" sz="2000" b="1"/>
              <a:t>Gelu M. Nita, </a:t>
            </a:r>
            <a:r>
              <a:rPr lang="en-US" sz="2000"/>
              <a:t>on behalf of the  GX Simulator Team </a:t>
            </a:r>
          </a:p>
          <a:p>
            <a:pPr algn="l"/>
            <a:r>
              <a:rPr lang="en-US" sz="2000"/>
              <a:t>Center for Solar-Terrestrial Research</a:t>
            </a:r>
          </a:p>
          <a:p>
            <a:pPr algn="l"/>
            <a:r>
              <a:rPr lang="en-US" sz="2000"/>
              <a:t>New Jersey Institute of Technology</a:t>
            </a:r>
            <a:endParaRPr lang="en-US" sz="2000" dirty="0"/>
          </a:p>
        </p:txBody>
      </p:sp>
      <p:pic>
        <p:nvPicPr>
          <p:cNvPr id="6" name="Picture 5" descr="A picture containing spacecraft, LEGO&#10;&#10;Description automatically generated">
            <a:extLst>
              <a:ext uri="{FF2B5EF4-FFF2-40B4-BE49-F238E27FC236}">
                <a16:creationId xmlns:a16="http://schemas.microsoft.com/office/drawing/2014/main" id="{0C7B9624-940B-2583-BC0F-A2EB29CB0D7F}"/>
              </a:ext>
            </a:extLst>
          </p:cNvPr>
          <p:cNvPicPr>
            <a:picLocks noChangeAspect="1"/>
          </p:cNvPicPr>
          <p:nvPr/>
        </p:nvPicPr>
        <p:blipFill>
          <a:blip r:embed="rId4"/>
          <a:stretch>
            <a:fillRect/>
          </a:stretch>
        </p:blipFill>
        <p:spPr>
          <a:xfrm rot="10800000">
            <a:off x="5089933" y="1922796"/>
            <a:ext cx="2009083" cy="2092795"/>
          </a:xfrm>
          <a:prstGeom prst="rect">
            <a:avLst/>
          </a:prstGeom>
        </p:spPr>
      </p:pic>
      <p:pic>
        <p:nvPicPr>
          <p:cNvPr id="9" name="Picture 8" descr="A satellite in space&#10;&#10;Description automatically generated with medium confidence">
            <a:extLst>
              <a:ext uri="{FF2B5EF4-FFF2-40B4-BE49-F238E27FC236}">
                <a16:creationId xmlns:a16="http://schemas.microsoft.com/office/drawing/2014/main" id="{4A71DB2A-3353-A05B-F4E6-E1DC4F942D52}"/>
              </a:ext>
            </a:extLst>
          </p:cNvPr>
          <p:cNvPicPr>
            <a:picLocks noChangeAspect="1"/>
          </p:cNvPicPr>
          <p:nvPr/>
        </p:nvPicPr>
        <p:blipFill>
          <a:blip r:embed="rId5"/>
          <a:stretch>
            <a:fillRect/>
          </a:stretch>
        </p:blipFill>
        <p:spPr>
          <a:xfrm>
            <a:off x="8513789" y="3932420"/>
            <a:ext cx="4519534" cy="3185310"/>
          </a:xfrm>
          <a:prstGeom prst="rect">
            <a:avLst/>
          </a:prstGeom>
        </p:spPr>
      </p:pic>
    </p:spTree>
    <p:extLst>
      <p:ext uri="{BB962C8B-B14F-4D97-AF65-F5344CB8AC3E}">
        <p14:creationId xmlns:p14="http://schemas.microsoft.com/office/powerpoint/2010/main" val="32519060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18E3F-5FC7-4959-85E3-21D79269D562}"/>
              </a:ext>
            </a:extLst>
          </p:cNvPr>
          <p:cNvSpPr>
            <a:spLocks noGrp="1"/>
          </p:cNvSpPr>
          <p:nvPr>
            <p:ph type="title"/>
          </p:nvPr>
        </p:nvSpPr>
        <p:spPr>
          <a:xfrm>
            <a:off x="707859" y="0"/>
            <a:ext cx="10972800" cy="1143000"/>
          </a:xfrm>
        </p:spPr>
        <p:txBody>
          <a:bodyPr anchor="ctr">
            <a:normAutofit/>
          </a:bodyPr>
          <a:lstStyle/>
          <a:p>
            <a:r>
              <a:rPr lang="en-US" dirty="0"/>
              <a:t>GX Simulator: Magneto-Thermal Model GUI </a:t>
            </a:r>
          </a:p>
        </p:txBody>
      </p:sp>
      <p:pic>
        <p:nvPicPr>
          <p:cNvPr id="9" name="Picture 8">
            <a:extLst>
              <a:ext uri="{FF2B5EF4-FFF2-40B4-BE49-F238E27FC236}">
                <a16:creationId xmlns:a16="http://schemas.microsoft.com/office/drawing/2014/main" id="{19AB4DBC-6A36-4686-8A08-849096C51C3E}"/>
              </a:ext>
            </a:extLst>
          </p:cNvPr>
          <p:cNvPicPr>
            <a:picLocks noChangeAspect="1"/>
          </p:cNvPicPr>
          <p:nvPr/>
        </p:nvPicPr>
        <p:blipFill>
          <a:blip r:embed="rId3"/>
          <a:stretch>
            <a:fillRect/>
          </a:stretch>
        </p:blipFill>
        <p:spPr>
          <a:xfrm>
            <a:off x="845288" y="885092"/>
            <a:ext cx="10793635" cy="5882531"/>
          </a:xfrm>
          <a:prstGeom prst="rect">
            <a:avLst/>
          </a:prstGeom>
          <a:noFill/>
        </p:spPr>
      </p:pic>
      <p:sp>
        <p:nvSpPr>
          <p:cNvPr id="5" name="Footer Placeholder 4">
            <a:extLst>
              <a:ext uri="{FF2B5EF4-FFF2-40B4-BE49-F238E27FC236}">
                <a16:creationId xmlns:a16="http://schemas.microsoft.com/office/drawing/2014/main" id="{8784D4DD-2A82-D912-FA21-38B7272193BB}"/>
              </a:ext>
            </a:extLst>
          </p:cNvPr>
          <p:cNvSpPr>
            <a:spLocks noGrp="1"/>
          </p:cNvSpPr>
          <p:nvPr>
            <p:ph type="ftr" sz="quarter" idx="11"/>
          </p:nvPr>
        </p:nvSpPr>
        <p:spPr/>
        <p:txBody>
          <a:bodyPr/>
          <a:lstStyle/>
          <a:p>
            <a:r>
              <a:rPr lang="en-US"/>
              <a:t>GX Simulator-ISSI 2023</a:t>
            </a:r>
          </a:p>
        </p:txBody>
      </p:sp>
      <p:sp>
        <p:nvSpPr>
          <p:cNvPr id="3" name="Date Placeholder 2">
            <a:extLst>
              <a:ext uri="{FF2B5EF4-FFF2-40B4-BE49-F238E27FC236}">
                <a16:creationId xmlns:a16="http://schemas.microsoft.com/office/drawing/2014/main" id="{32B78E82-3E41-398D-E737-2E63014B72C6}"/>
              </a:ext>
            </a:extLst>
          </p:cNvPr>
          <p:cNvSpPr>
            <a:spLocks noGrp="1"/>
          </p:cNvSpPr>
          <p:nvPr>
            <p:ph type="dt" sz="half" idx="10"/>
          </p:nvPr>
        </p:nvSpPr>
        <p:spPr/>
        <p:txBody>
          <a:bodyPr/>
          <a:lstStyle/>
          <a:p>
            <a:fld id="{94154447-9FEC-419B-9F3B-4318B432197A}" type="datetime1">
              <a:rPr lang="en-US" smtClean="0"/>
              <a:t>10/30/2023</a:t>
            </a:fld>
            <a:endParaRPr lang="en-US"/>
          </a:p>
        </p:txBody>
      </p:sp>
      <p:sp>
        <p:nvSpPr>
          <p:cNvPr id="4" name="Slide Number Placeholder 3">
            <a:extLst>
              <a:ext uri="{FF2B5EF4-FFF2-40B4-BE49-F238E27FC236}">
                <a16:creationId xmlns:a16="http://schemas.microsoft.com/office/drawing/2014/main" id="{90B76380-D9CE-1C85-6B51-63EF4D086C5C}"/>
              </a:ext>
            </a:extLst>
          </p:cNvPr>
          <p:cNvSpPr>
            <a:spLocks noGrp="1"/>
          </p:cNvSpPr>
          <p:nvPr>
            <p:ph type="sldNum" sz="quarter" idx="12"/>
          </p:nvPr>
        </p:nvSpPr>
        <p:spPr/>
        <p:txBody>
          <a:bodyPr/>
          <a:lstStyle/>
          <a:p>
            <a:fld id="{433F72E2-B969-4D33-B4DC-CA986E2DD195}" type="slidenum">
              <a:rPr lang="en-US" smtClean="0"/>
              <a:t>10</a:t>
            </a:fld>
            <a:endParaRPr lang="en-US"/>
          </a:p>
        </p:txBody>
      </p:sp>
    </p:spTree>
    <p:extLst>
      <p:ext uri="{BB962C8B-B14F-4D97-AF65-F5344CB8AC3E}">
        <p14:creationId xmlns:p14="http://schemas.microsoft.com/office/powerpoint/2010/main" val="18618639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088" y="-4497"/>
            <a:ext cx="12037913" cy="1143000"/>
          </a:xfrm>
        </p:spPr>
        <p:txBody>
          <a:bodyPr>
            <a:noAutofit/>
          </a:bodyPr>
          <a:lstStyle/>
          <a:p>
            <a:pPr algn="ctr"/>
            <a:r>
              <a:rPr lang="en-US" sz="2800" b="1" dirty="0">
                <a:latin typeface="+mn-lt"/>
              </a:rPr>
              <a:t>Density and Temperature 3D Distributions Derived from DEM or DDM Moments</a:t>
            </a:r>
          </a:p>
        </p:txBody>
      </p:sp>
      <p:pic>
        <p:nvPicPr>
          <p:cNvPr id="4" name="Content Placeholder 3"/>
          <p:cNvPicPr>
            <a:picLocks noGrp="1" noChangeAspect="1"/>
          </p:cNvPicPr>
          <p:nvPr>
            <p:ph idx="1"/>
          </p:nvPr>
        </p:nvPicPr>
        <p:blipFill>
          <a:blip r:embed="rId2"/>
          <a:srcRect/>
          <a:stretch/>
        </p:blipFill>
        <p:spPr>
          <a:xfrm>
            <a:off x="2362200" y="1033155"/>
            <a:ext cx="3584772" cy="4686342"/>
          </a:xfrm>
        </p:spPr>
      </p:pic>
      <p:sp>
        <p:nvSpPr>
          <p:cNvPr id="3" name="Date Placeholder 2">
            <a:extLst>
              <a:ext uri="{FF2B5EF4-FFF2-40B4-BE49-F238E27FC236}">
                <a16:creationId xmlns:a16="http://schemas.microsoft.com/office/drawing/2014/main" id="{50EB4D77-2501-B2F8-A993-6E94244A890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499D7F-6536-43C9-A7E7-965DE26DE534}"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10/30/2023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F30E690D-E91D-408E-AF77-C64D15A8012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GX Simulator-ISSI 2023</a:t>
            </a:r>
          </a:p>
        </p:txBody>
      </p:sp>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022065"/>
            <a:ext cx="3584772" cy="4681465"/>
          </a:xfrm>
          <a:prstGeom prst="rect">
            <a:avLst/>
          </a:prstGeom>
        </p:spPr>
      </p:pic>
      <p:sp>
        <p:nvSpPr>
          <p:cNvPr id="6" name="TextBox 5"/>
          <p:cNvSpPr txBox="1"/>
          <p:nvPr/>
        </p:nvSpPr>
        <p:spPr>
          <a:xfrm>
            <a:off x="2362199" y="5822664"/>
            <a:ext cx="3584771" cy="338554"/>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Coronal Density Distribution Slice</a:t>
            </a:r>
          </a:p>
        </p:txBody>
      </p:sp>
      <p:sp>
        <p:nvSpPr>
          <p:cNvPr id="7" name="TextBox 6"/>
          <p:cNvSpPr txBox="1"/>
          <p:nvPr/>
        </p:nvSpPr>
        <p:spPr>
          <a:xfrm>
            <a:off x="6095999" y="5822664"/>
            <a:ext cx="3584771" cy="338554"/>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defPPr>
              <a:defRPr lang="en-US"/>
            </a:defPPr>
            <a:lvl1pPr algn="ctr">
              <a:defRPr>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Coronal Temperature Distribution Slice</a:t>
            </a:r>
          </a:p>
        </p:txBody>
      </p:sp>
      <p:sp>
        <p:nvSpPr>
          <p:cNvPr id="10" name="Arrow: Left 9">
            <a:extLst>
              <a:ext uri="{FF2B5EF4-FFF2-40B4-BE49-F238E27FC236}">
                <a16:creationId xmlns:a16="http://schemas.microsoft.com/office/drawing/2014/main" id="{DB53ACB8-3487-42E0-BAD4-627AB183118C}"/>
              </a:ext>
            </a:extLst>
          </p:cNvPr>
          <p:cNvSpPr/>
          <p:nvPr/>
        </p:nvSpPr>
        <p:spPr>
          <a:xfrm>
            <a:off x="9735805" y="3596121"/>
            <a:ext cx="2307167" cy="902947"/>
          </a:xfrm>
          <a:prstGeom prst="leftArrow">
            <a:avLst/>
          </a:prstGeom>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Chromosphere Model?</a:t>
            </a:r>
          </a:p>
        </p:txBody>
      </p:sp>
      <p:sp>
        <p:nvSpPr>
          <p:cNvPr id="11" name="TextBox 10">
            <a:extLst>
              <a:ext uri="{FF2B5EF4-FFF2-40B4-BE49-F238E27FC236}">
                <a16:creationId xmlns:a16="http://schemas.microsoft.com/office/drawing/2014/main" id="{9F90CBC0-3A59-49A6-B7E8-1BDAFD3BCC07}"/>
              </a:ext>
            </a:extLst>
          </p:cNvPr>
          <p:cNvSpPr txBox="1"/>
          <p:nvPr/>
        </p:nvSpPr>
        <p:spPr>
          <a:xfrm>
            <a:off x="9823915" y="4503201"/>
            <a:ext cx="2268203" cy="1200329"/>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S Mincho" panose="02020609040205080304" pitchFamily="49" charset="-128"/>
                <a:cs typeface="+mn-cs"/>
              </a:rPr>
              <a:t>1-D non-LTE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S Mincho" panose="02020609040205080304" pitchFamily="49" charset="-128"/>
                <a:cs typeface="+mn-cs"/>
              </a:rPr>
              <a:t>data-constrained chromosphere models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S Mincho" panose="02020609040205080304" pitchFamily="49" charset="-128"/>
                <a:cs typeface="+mn-cs"/>
              </a:rPr>
              <a:t>(Fontenla et al. 2009).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BDA3CFBE-7B29-0950-5F16-E5B409C9BF7C}"/>
              </a:ext>
            </a:extLst>
          </p:cNvPr>
          <p:cNvSpPr txBox="1"/>
          <p:nvPr/>
        </p:nvSpPr>
        <p:spPr>
          <a:xfrm>
            <a:off x="302096" y="916758"/>
            <a:ext cx="196672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Differential Emission Measure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A535574B-17E7-B6FC-8713-0105C57F3C77}"/>
              </a:ext>
            </a:extLst>
          </p:cNvPr>
          <p:cNvSpPr txBox="1"/>
          <p:nvPr/>
        </p:nvSpPr>
        <p:spPr>
          <a:xfrm>
            <a:off x="9977186" y="811599"/>
            <a:ext cx="196166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Differential Density Measure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97DC3DB-8172-AA0F-F2BC-01EDFDAECF38}"/>
                  </a:ext>
                </a:extLst>
              </p:cNvPr>
              <p:cNvSpPr txBox="1"/>
              <p:nvPr/>
            </p:nvSpPr>
            <p:spPr>
              <a:xfrm>
                <a:off x="235776" y="1672199"/>
                <a:ext cx="1927458" cy="64819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brk m:alnAt="7"/>
                        </m:r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𝜉</m:t>
                      </m:r>
                      <m:d>
                        <m:d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𝑇</m:t>
                          </m:r>
                        </m:e>
                      </m:d>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Pr>
                        <m:num>
                          <m:sSubSup>
                            <m:sSub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𝑛</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𝑒</m:t>
                              </m:r>
                            </m:sub>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sup>
                          </m:sSubSup>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𝑇</m:t>
                              </m:r>
                            </m:e>
                          </m:d>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𝑑𝑉</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𝑉𝑑𝑇</m:t>
                          </m:r>
                        </m:den>
                      </m:f>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4" name="TextBox 23">
                <a:extLst>
                  <a:ext uri="{FF2B5EF4-FFF2-40B4-BE49-F238E27FC236}">
                    <a16:creationId xmlns:a16="http://schemas.microsoft.com/office/drawing/2014/main" id="{497DC3DB-8172-AA0F-F2BC-01EDFDAECF38}"/>
                  </a:ext>
                </a:extLst>
              </p:cNvPr>
              <p:cNvSpPr txBox="1">
                <a:spLocks noRot="1" noChangeAspect="1" noMove="1" noResize="1" noEditPoints="1" noAdjustHandles="1" noChangeArrowheads="1" noChangeShapeType="1" noTextEdit="1"/>
              </p:cNvSpPr>
              <p:nvPr/>
            </p:nvSpPr>
            <p:spPr>
              <a:xfrm>
                <a:off x="235776" y="1672199"/>
                <a:ext cx="1927458" cy="64819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8893BAF2-6C56-7396-F9CB-8104571ADAD2}"/>
                  </a:ext>
                </a:extLst>
              </p:cNvPr>
              <p:cNvSpPr txBox="1"/>
              <p:nvPr/>
            </p:nvSpPr>
            <p:spPr>
              <a:xfrm>
                <a:off x="9823915" y="1563089"/>
                <a:ext cx="1961660" cy="629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brk m:alnAt="7"/>
                        </m:r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𝜈</m:t>
                      </m:r>
                      <m:d>
                        <m:d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𝑇</m:t>
                          </m:r>
                        </m:e>
                      </m:d>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Pr>
                        <m:num>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𝑛</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𝑒</m:t>
                              </m:r>
                            </m:sub>
                          </m:sSub>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𝑇</m:t>
                              </m:r>
                            </m:e>
                          </m:d>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𝑑𝑉</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𝑉𝑑𝑇</m:t>
                          </m:r>
                        </m:den>
                      </m:f>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6" name="TextBox 25">
                <a:extLst>
                  <a:ext uri="{FF2B5EF4-FFF2-40B4-BE49-F238E27FC236}">
                    <a16:creationId xmlns:a16="http://schemas.microsoft.com/office/drawing/2014/main" id="{8893BAF2-6C56-7396-F9CB-8104571ADAD2}"/>
                  </a:ext>
                </a:extLst>
              </p:cNvPr>
              <p:cNvSpPr txBox="1">
                <a:spLocks noRot="1" noChangeAspect="1" noMove="1" noResize="1" noEditPoints="1" noAdjustHandles="1" noChangeArrowheads="1" noChangeShapeType="1" noTextEdit="1"/>
              </p:cNvSpPr>
              <p:nvPr/>
            </p:nvSpPr>
            <p:spPr>
              <a:xfrm>
                <a:off x="9823915" y="1563089"/>
                <a:ext cx="1961660" cy="62991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C0F7BA71-4D0A-3244-66EB-330AA23B0DCD}"/>
                  </a:ext>
                </a:extLst>
              </p:cNvPr>
              <p:cNvSpPr txBox="1"/>
              <p:nvPr/>
            </p:nvSpPr>
            <p:spPr>
              <a:xfrm>
                <a:off x="302096" y="2355681"/>
                <a:ext cx="1726948" cy="183787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m>
                        <m:mPr>
                          <m:mcs>
                            <m:mc>
                              <m:mcPr>
                                <m:count m:val="1"/>
                                <m:mcJc m:val="center"/>
                              </m:mcPr>
                            </m:mc>
                          </m:mcs>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mPr>
                        <m:mr>
                          <m:e>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𝑛</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𝜉</m:t>
                                </m:r>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ad>
                              <m:radPr>
                                <m:degHide m:val="on"/>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radPr>
                              <m:deg/>
                              <m:e>
                                <m:nary>
                                  <m:naryPr>
                                    <m:limLoc m:val="undOvr"/>
                                    <m:subHide m:val="on"/>
                                    <m:supHide m:val="on"/>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naryPr>
                                  <m:sub/>
                                  <m:sup/>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𝜉</m:t>
                                    </m:r>
                                    <m:d>
                                      <m:d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m:t>
                                        </m:r>
                                      </m:e>
                                    </m:d>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𝑑𝑇</m:t>
                                    </m:r>
                                  </m:e>
                                </m:nary>
                              </m:e>
                            </m:rad>
                          </m:e>
                        </m:mr>
                        <m:m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𝑜𝑟</m:t>
                            </m:r>
                          </m:e>
                        </m:mr>
                        <m:mr>
                          <m:e>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𝑛</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𝜈</m:t>
                                </m:r>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nary>
                              <m:naryPr>
                                <m:limLoc m:val="undOvr"/>
                                <m:subHide m:val="on"/>
                                <m:supHide m:val="on"/>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naryPr>
                              <m:sub/>
                              <m:sup/>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𝜈</m:t>
                                </m:r>
                                <m:d>
                                  <m:d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m:t>
                                    </m:r>
                                  </m:e>
                                </m:d>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𝑑𝑇</m:t>
                                </m:r>
                              </m:e>
                            </m:nary>
                          </m:e>
                        </m:mr>
                      </m:m>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7" name="TextBox 26">
                <a:extLst>
                  <a:ext uri="{FF2B5EF4-FFF2-40B4-BE49-F238E27FC236}">
                    <a16:creationId xmlns:a16="http://schemas.microsoft.com/office/drawing/2014/main" id="{C0F7BA71-4D0A-3244-66EB-330AA23B0DCD}"/>
                  </a:ext>
                </a:extLst>
              </p:cNvPr>
              <p:cNvSpPr txBox="1">
                <a:spLocks noRot="1" noChangeAspect="1" noMove="1" noResize="1" noEditPoints="1" noAdjustHandles="1" noChangeArrowheads="1" noChangeShapeType="1" noTextEdit="1"/>
              </p:cNvSpPr>
              <p:nvPr/>
            </p:nvSpPr>
            <p:spPr>
              <a:xfrm>
                <a:off x="302096" y="2355681"/>
                <a:ext cx="1726948" cy="183787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A444D023-3508-1C07-356F-CE98C45F56FE}"/>
                  </a:ext>
                </a:extLst>
              </p:cNvPr>
              <p:cNvSpPr txBox="1"/>
              <p:nvPr/>
            </p:nvSpPr>
            <p:spPr>
              <a:xfrm>
                <a:off x="9964869" y="2223345"/>
                <a:ext cx="1617429" cy="15093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m>
                        <m:mPr>
                          <m:mcs>
                            <m:mc>
                              <m:mcPr>
                                <m:count m:val="1"/>
                                <m:mcJc m:val="center"/>
                              </m:mcPr>
                            </m:mc>
                          </m:mcs>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mPr>
                        <m:mr>
                          <m:e>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𝜉</m:t>
                                </m:r>
                              </m:sub>
                            </m:sSub>
                            <m: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nary>
                                  <m:naryPr>
                                    <m:limLoc m:val="undOvr"/>
                                    <m:subHide m:val="on"/>
                                    <m:supHide m:val="on"/>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naryPr>
                                  <m:sub/>
                                  <m:sup/>
                                  <m:e>
                                    <m: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𝜉</m:t>
                                    </m:r>
                                    <m:d>
                                      <m:d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m:t>
                                        </m:r>
                                      </m:e>
                                    </m:d>
                                    <m: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𝑇𝑑𝑇</m:t>
                                    </m:r>
                                  </m:e>
                                </m:nary>
                              </m:num>
                              <m:den>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𝑛</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𝜉</m:t>
                                    </m:r>
                                  </m:sub>
                                </m:sSub>
                              </m:den>
                            </m:f>
                          </m:e>
                        </m:mr>
                        <m:m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𝑜𝑟</m:t>
                            </m:r>
                          </m:e>
                        </m:mr>
                        <m:mr>
                          <m:e>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𝜈</m:t>
                                </m:r>
                              </m:sub>
                            </m:sSub>
                            <m: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nary>
                                  <m:naryPr>
                                    <m:limLoc m:val="undOvr"/>
                                    <m:subHide m:val="on"/>
                                    <m:supHide m:val="on"/>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naryPr>
                                  <m:sub/>
                                  <m:sup/>
                                  <m:e>
                                    <m:r>
                                      <m:rPr>
                                        <m:sty m:val="p"/>
                                      </m:rPr>
                                      <a:rPr kumimoji="0" lang="el-GR"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ν</m:t>
                                    </m:r>
                                    <m:d>
                                      <m:d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m:t>
                                        </m:r>
                                      </m:e>
                                    </m:d>
                                    <m: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𝑇𝑑𝑇</m:t>
                                    </m:r>
                                  </m:e>
                                </m:nary>
                              </m:num>
                              <m:den>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𝑛</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𝜈</m:t>
                                    </m:r>
                                  </m:sub>
                                </m:sSub>
                              </m:den>
                            </m:f>
                          </m:e>
                        </m:mr>
                      </m:m>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8" name="TextBox 27">
                <a:extLst>
                  <a:ext uri="{FF2B5EF4-FFF2-40B4-BE49-F238E27FC236}">
                    <a16:creationId xmlns:a16="http://schemas.microsoft.com/office/drawing/2014/main" id="{A444D023-3508-1C07-356F-CE98C45F56FE}"/>
                  </a:ext>
                </a:extLst>
              </p:cNvPr>
              <p:cNvSpPr txBox="1">
                <a:spLocks noRot="1" noChangeAspect="1" noMove="1" noResize="1" noEditPoints="1" noAdjustHandles="1" noChangeArrowheads="1" noChangeShapeType="1" noTextEdit="1"/>
              </p:cNvSpPr>
              <p:nvPr/>
            </p:nvSpPr>
            <p:spPr>
              <a:xfrm>
                <a:off x="9964869" y="2223345"/>
                <a:ext cx="1617429" cy="1509388"/>
              </a:xfrm>
              <a:prstGeom prst="rect">
                <a:avLst/>
              </a:prstGeom>
              <a:blipFill>
                <a:blip r:embed="rId7"/>
                <a:stretch>
                  <a:fillRect/>
                </a:stretch>
              </a:blipFill>
            </p:spPr>
            <p:txBody>
              <a:bodyPr/>
              <a:lstStyle/>
              <a:p>
                <a:r>
                  <a:rPr lang="en-US">
                    <a:noFill/>
                  </a:rPr>
                  <a:t> </a:t>
                </a:r>
              </a:p>
            </p:txBody>
          </p:sp>
        </mc:Fallback>
      </mc:AlternateContent>
      <p:sp>
        <p:nvSpPr>
          <p:cNvPr id="9" name="Slide Number Placeholder 8">
            <a:extLst>
              <a:ext uri="{FF2B5EF4-FFF2-40B4-BE49-F238E27FC236}">
                <a16:creationId xmlns:a16="http://schemas.microsoft.com/office/drawing/2014/main" id="{A6813333-F61D-6DC8-9FC7-5FA2E5C0670C}"/>
              </a:ext>
            </a:extLst>
          </p:cNvPr>
          <p:cNvSpPr>
            <a:spLocks noGrp="1"/>
          </p:cNvSpPr>
          <p:nvPr>
            <p:ph type="sldNum" sz="quarter" idx="12"/>
          </p:nvPr>
        </p:nvSpPr>
        <p:spPr/>
        <p:txBody>
          <a:bodyPr/>
          <a:lstStyle/>
          <a:p>
            <a:fld id="{5F6A7368-F21E-497D-A615-AB533D92FC0A}" type="slidenum">
              <a:rPr lang="en-US" smtClean="0"/>
              <a:t>11</a:t>
            </a:fld>
            <a:endParaRPr lang="en-US"/>
          </a:p>
        </p:txBody>
      </p:sp>
    </p:spTree>
    <p:extLst>
      <p:ext uri="{BB962C8B-B14F-4D97-AF65-F5344CB8AC3E}">
        <p14:creationId xmlns:p14="http://schemas.microsoft.com/office/powerpoint/2010/main" val="1039744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97"/>
            <a:ext cx="12235262" cy="1143000"/>
          </a:xfrm>
        </p:spPr>
        <p:txBody>
          <a:bodyPr>
            <a:noAutofit/>
          </a:bodyPr>
          <a:lstStyle/>
          <a:p>
            <a:pPr algn="ctr"/>
            <a:r>
              <a:rPr lang="en-US" sz="3200" b="1" dirty="0">
                <a:latin typeface="+mn-lt"/>
              </a:rPr>
              <a:t>Corona and Chromosphere Density and Temperature 3D Distributions</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62200" y="1033155"/>
            <a:ext cx="3584772" cy="4686342"/>
          </a:xfrm>
        </p:spPr>
      </p:pic>
      <p:sp>
        <p:nvSpPr>
          <p:cNvPr id="3" name="Date Placeholder 2">
            <a:extLst>
              <a:ext uri="{FF2B5EF4-FFF2-40B4-BE49-F238E27FC236}">
                <a16:creationId xmlns:a16="http://schemas.microsoft.com/office/drawing/2014/main" id="{9F70C413-FB9B-4A55-24CD-3B4E51419C5C}"/>
              </a:ext>
            </a:extLst>
          </p:cNvPr>
          <p:cNvSpPr>
            <a:spLocks noGrp="1"/>
          </p:cNvSpPr>
          <p:nvPr>
            <p:ph type="dt" sz="half" idx="10"/>
          </p:nvPr>
        </p:nvSpPr>
        <p:spPr/>
        <p:txBody>
          <a:bodyPr/>
          <a:lstStyle/>
          <a:p>
            <a:fld id="{866D00AA-A895-42DB-9948-7F687759C906}" type="datetime1">
              <a:rPr lang="en-US" smtClean="0"/>
              <a:t>10/30/2023</a:t>
            </a:fld>
            <a:endParaRPr lang="en-US" dirty="0"/>
          </a:p>
        </p:txBody>
      </p:sp>
      <p:sp>
        <p:nvSpPr>
          <p:cNvPr id="8" name="Footer Placeholder 7">
            <a:extLst>
              <a:ext uri="{FF2B5EF4-FFF2-40B4-BE49-F238E27FC236}">
                <a16:creationId xmlns:a16="http://schemas.microsoft.com/office/drawing/2014/main" id="{F30E690D-E91D-408E-AF77-C64D15A8012B}"/>
              </a:ext>
            </a:extLst>
          </p:cNvPr>
          <p:cNvSpPr>
            <a:spLocks noGrp="1"/>
          </p:cNvSpPr>
          <p:nvPr>
            <p:ph type="ftr" sz="quarter" idx="11"/>
          </p:nvPr>
        </p:nvSpPr>
        <p:spPr/>
        <p:txBody>
          <a:bodyPr/>
          <a:lstStyle/>
          <a:p>
            <a:r>
              <a:rPr lang="en-US"/>
              <a:t>GX Simulator-ISSI 2023</a:t>
            </a:r>
          </a:p>
        </p:txBody>
      </p:sp>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022065"/>
            <a:ext cx="3584772" cy="4681465"/>
          </a:xfrm>
          <a:prstGeom prst="rect">
            <a:avLst/>
          </a:prstGeom>
        </p:spPr>
      </p:pic>
      <p:sp>
        <p:nvSpPr>
          <p:cNvPr id="6" name="TextBox 5"/>
          <p:cNvSpPr txBox="1"/>
          <p:nvPr/>
        </p:nvSpPr>
        <p:spPr>
          <a:xfrm>
            <a:off x="2362199" y="5822664"/>
            <a:ext cx="3584771" cy="338554"/>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1600" dirty="0"/>
              <a:t>Coronal Density Distribution Slice</a:t>
            </a:r>
          </a:p>
        </p:txBody>
      </p:sp>
      <p:sp>
        <p:nvSpPr>
          <p:cNvPr id="7" name="TextBox 6"/>
          <p:cNvSpPr txBox="1"/>
          <p:nvPr/>
        </p:nvSpPr>
        <p:spPr>
          <a:xfrm>
            <a:off x="6095999" y="5822664"/>
            <a:ext cx="3584771" cy="338554"/>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defPPr>
              <a:defRPr lang="en-US"/>
            </a:defPPr>
            <a:lvl1pPr algn="ctr">
              <a:defRPr>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1600" dirty="0"/>
              <a:t>Coronal Temperature Distribution Slice</a:t>
            </a:r>
          </a:p>
        </p:txBody>
      </p:sp>
      <p:sp>
        <p:nvSpPr>
          <p:cNvPr id="11" name="TextBox 10">
            <a:extLst>
              <a:ext uri="{FF2B5EF4-FFF2-40B4-BE49-F238E27FC236}">
                <a16:creationId xmlns:a16="http://schemas.microsoft.com/office/drawing/2014/main" id="{9F90CBC0-3A59-49A6-B7E8-1BDAFD3BCC07}"/>
              </a:ext>
            </a:extLst>
          </p:cNvPr>
          <p:cNvSpPr txBox="1"/>
          <p:nvPr/>
        </p:nvSpPr>
        <p:spPr>
          <a:xfrm>
            <a:off x="9878947" y="3920067"/>
            <a:ext cx="2268203" cy="1200329"/>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dirty="0">
                <a:latin typeface="Times New Roman" panose="02020603050405020304" pitchFamily="18" charset="0"/>
                <a:ea typeface="MS Mincho" panose="02020609040205080304" pitchFamily="49" charset="-128"/>
              </a:rPr>
              <a:t>1D non-LTE </a:t>
            </a:r>
          </a:p>
          <a:p>
            <a:r>
              <a:rPr lang="en-US" dirty="0">
                <a:latin typeface="Times New Roman" panose="02020603050405020304" pitchFamily="18" charset="0"/>
                <a:ea typeface="MS Mincho" panose="02020609040205080304" pitchFamily="49" charset="-128"/>
              </a:rPr>
              <a:t>data-constrained chromosphere models </a:t>
            </a:r>
          </a:p>
          <a:p>
            <a:r>
              <a:rPr lang="en-US" dirty="0">
                <a:latin typeface="Times New Roman" panose="02020603050405020304" pitchFamily="18" charset="0"/>
                <a:ea typeface="MS Mincho" panose="02020609040205080304" pitchFamily="49" charset="-128"/>
              </a:rPr>
              <a:t>(</a:t>
            </a:r>
            <a:r>
              <a:rPr lang="en-US" sz="1800" dirty="0">
                <a:effectLst/>
                <a:latin typeface="Times New Roman" panose="02020603050405020304" pitchFamily="18" charset="0"/>
                <a:ea typeface="MS Mincho" panose="02020609040205080304" pitchFamily="49" charset="-128"/>
              </a:rPr>
              <a:t>Fontenla et al. 2009). </a:t>
            </a:r>
            <a:endParaRPr lang="en-US" dirty="0"/>
          </a:p>
        </p:txBody>
      </p:sp>
      <p:pic>
        <p:nvPicPr>
          <p:cNvPr id="13" name="Picture 12">
            <a:extLst>
              <a:ext uri="{FF2B5EF4-FFF2-40B4-BE49-F238E27FC236}">
                <a16:creationId xmlns:a16="http://schemas.microsoft.com/office/drawing/2014/main" id="{2FA30896-2159-44E4-B092-CBD942C47893}"/>
              </a:ext>
            </a:extLst>
          </p:cNvPr>
          <p:cNvPicPr>
            <a:picLocks noChangeAspect="1"/>
          </p:cNvPicPr>
          <p:nvPr/>
        </p:nvPicPr>
        <p:blipFill>
          <a:blip r:embed="rId4"/>
          <a:stretch>
            <a:fillRect/>
          </a:stretch>
        </p:blipFill>
        <p:spPr>
          <a:xfrm>
            <a:off x="2362198" y="3920067"/>
            <a:ext cx="3584772" cy="282837"/>
          </a:xfrm>
          <a:prstGeom prst="rect">
            <a:avLst/>
          </a:prstGeom>
        </p:spPr>
      </p:pic>
      <p:pic>
        <p:nvPicPr>
          <p:cNvPr id="15" name="Picture 14">
            <a:extLst>
              <a:ext uri="{FF2B5EF4-FFF2-40B4-BE49-F238E27FC236}">
                <a16:creationId xmlns:a16="http://schemas.microsoft.com/office/drawing/2014/main" id="{C82DF991-B4E4-4168-AAC5-A6B43FF3CC48}"/>
              </a:ext>
            </a:extLst>
          </p:cNvPr>
          <p:cNvPicPr>
            <a:picLocks noChangeAspect="1"/>
          </p:cNvPicPr>
          <p:nvPr/>
        </p:nvPicPr>
        <p:blipFill>
          <a:blip r:embed="rId5"/>
          <a:stretch>
            <a:fillRect/>
          </a:stretch>
        </p:blipFill>
        <p:spPr>
          <a:xfrm>
            <a:off x="6095997" y="3920067"/>
            <a:ext cx="3639807" cy="249766"/>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7F5D6C3-0CAC-A0BB-F71D-8EC9F5B98441}"/>
                  </a:ext>
                </a:extLst>
              </p:cNvPr>
              <p:cNvSpPr txBox="1"/>
              <p:nvPr/>
            </p:nvSpPr>
            <p:spPr>
              <a:xfrm>
                <a:off x="259763" y="1373691"/>
                <a:ext cx="1726948" cy="183787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m>
                        <m:mPr>
                          <m:mcs>
                            <m:mc>
                              <m:mcPr>
                                <m:count m:val="1"/>
                                <m:mcJc m:val="center"/>
                              </m:mcPr>
                            </m:mc>
                          </m:mcs>
                          <m:ctrlPr>
                            <a:rPr lang="en-US" i="1" smtClean="0">
                              <a:latin typeface="Cambria Math" panose="02040503050406030204" pitchFamily="18" charset="0"/>
                            </a:rPr>
                          </m:ctrlPr>
                        </m:mPr>
                        <m:mr>
                          <m:e>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i="1">
                                    <a:latin typeface="Cambria Math" panose="02040503050406030204" pitchFamily="18" charset="0"/>
                                    <a:ea typeface="Cambria Math" panose="02040503050406030204" pitchFamily="18" charset="0"/>
                                  </a:rPr>
                                  <m:t>𝜉</m:t>
                                </m:r>
                              </m:sub>
                            </m:sSub>
                            <m:r>
                              <a:rPr lang="en-US" i="1">
                                <a:latin typeface="Cambria Math" panose="02040503050406030204" pitchFamily="18" charset="0"/>
                              </a:rPr>
                              <m:t>=</m:t>
                            </m:r>
                            <m:rad>
                              <m:radPr>
                                <m:degHide m:val="on"/>
                                <m:ctrlPr>
                                  <a:rPr lang="en-US" i="1">
                                    <a:latin typeface="Cambria Math" panose="02040503050406030204" pitchFamily="18" charset="0"/>
                                  </a:rPr>
                                </m:ctrlPr>
                              </m:radPr>
                              <m:deg/>
                              <m:e>
                                <m:nary>
                                  <m:naryPr>
                                    <m:limLoc m:val="undOvr"/>
                                    <m:subHide m:val="on"/>
                                    <m:supHide m:val="on"/>
                                    <m:ctrlPr>
                                      <a:rPr lang="en-US" i="1">
                                        <a:latin typeface="Cambria Math" panose="02040503050406030204" pitchFamily="18" charset="0"/>
                                      </a:rPr>
                                    </m:ctrlPr>
                                  </m:naryPr>
                                  <m:sub/>
                                  <m:sup/>
                                  <m:e>
                                    <m:r>
                                      <a:rPr lang="en-US" i="1">
                                        <a:latin typeface="Cambria Math" panose="02040503050406030204" pitchFamily="18" charset="0"/>
                                        <a:ea typeface="Cambria Math" panose="02040503050406030204" pitchFamily="18" charset="0"/>
                                      </a:rPr>
                                      <m:t>𝜉</m:t>
                                    </m:r>
                                    <m:d>
                                      <m:dPr>
                                        <m:ctrlPr>
                                          <a:rPr lang="en-US" i="1">
                                            <a:latin typeface="Cambria Math" panose="02040503050406030204" pitchFamily="18" charset="0"/>
                                          </a:rPr>
                                        </m:ctrlPr>
                                      </m:dPr>
                                      <m:e>
                                        <m:r>
                                          <a:rPr lang="en-US" i="1">
                                            <a:latin typeface="Cambria Math" panose="02040503050406030204" pitchFamily="18" charset="0"/>
                                          </a:rPr>
                                          <m:t>𝑇</m:t>
                                        </m:r>
                                      </m:e>
                                    </m:d>
                                    <m:r>
                                      <a:rPr lang="en-US" i="1">
                                        <a:latin typeface="Cambria Math" panose="02040503050406030204" pitchFamily="18" charset="0"/>
                                      </a:rPr>
                                      <m:t>𝑑𝑇</m:t>
                                    </m:r>
                                  </m:e>
                                </m:nary>
                              </m:e>
                            </m:rad>
                          </m:e>
                        </m:mr>
                        <m:mr>
                          <m:e>
                            <m:r>
                              <a:rPr lang="en-US" b="0" i="1" smtClean="0">
                                <a:latin typeface="Cambria Math" panose="02040503050406030204" pitchFamily="18" charset="0"/>
                              </a:rPr>
                              <m:t>𝑜𝑟</m:t>
                            </m:r>
                          </m:e>
                        </m:mr>
                        <m:mr>
                          <m:e>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i="1">
                                    <a:latin typeface="Cambria Math" panose="02040503050406030204" pitchFamily="18" charset="0"/>
                                    <a:ea typeface="Cambria Math" panose="02040503050406030204" pitchFamily="18" charset="0"/>
                                  </a:rPr>
                                  <m:t>𝜈</m:t>
                                </m:r>
                              </m:sub>
                            </m:sSub>
                            <m:r>
                              <a:rPr lang="en-US" i="1">
                                <a:latin typeface="Cambria Math" panose="02040503050406030204" pitchFamily="18" charset="0"/>
                              </a:rPr>
                              <m:t>=</m:t>
                            </m:r>
                            <m:nary>
                              <m:naryPr>
                                <m:limLoc m:val="undOvr"/>
                                <m:subHide m:val="on"/>
                                <m:supHide m:val="on"/>
                                <m:ctrlPr>
                                  <a:rPr lang="en-US" i="1">
                                    <a:latin typeface="Cambria Math" panose="02040503050406030204" pitchFamily="18" charset="0"/>
                                  </a:rPr>
                                </m:ctrlPr>
                              </m:naryPr>
                              <m:sub/>
                              <m:sup/>
                              <m:e>
                                <m:r>
                                  <a:rPr lang="en-US" i="1">
                                    <a:latin typeface="Cambria Math" panose="02040503050406030204" pitchFamily="18" charset="0"/>
                                    <a:ea typeface="Cambria Math" panose="02040503050406030204" pitchFamily="18" charset="0"/>
                                  </a:rPr>
                                  <m:t>𝜈</m:t>
                                </m:r>
                                <m:d>
                                  <m:dPr>
                                    <m:ctrlPr>
                                      <a:rPr lang="en-US" i="1">
                                        <a:latin typeface="Cambria Math" panose="02040503050406030204" pitchFamily="18" charset="0"/>
                                      </a:rPr>
                                    </m:ctrlPr>
                                  </m:dPr>
                                  <m:e>
                                    <m:r>
                                      <a:rPr lang="en-US" i="1">
                                        <a:latin typeface="Cambria Math" panose="02040503050406030204" pitchFamily="18" charset="0"/>
                                      </a:rPr>
                                      <m:t>𝑇</m:t>
                                    </m:r>
                                  </m:e>
                                </m:d>
                                <m:r>
                                  <a:rPr lang="en-US" i="1">
                                    <a:latin typeface="Cambria Math" panose="02040503050406030204" pitchFamily="18" charset="0"/>
                                  </a:rPr>
                                  <m:t>𝑑𝑇</m:t>
                                </m:r>
                              </m:e>
                            </m:nary>
                          </m:e>
                        </m:mr>
                      </m:m>
                    </m:oMath>
                  </m:oMathPara>
                </a14:m>
                <a:endParaRPr lang="en-US" dirty="0"/>
              </a:p>
            </p:txBody>
          </p:sp>
        </mc:Choice>
        <mc:Fallback xmlns="">
          <p:sp>
            <p:nvSpPr>
              <p:cNvPr id="10" name="TextBox 9">
                <a:extLst>
                  <a:ext uri="{FF2B5EF4-FFF2-40B4-BE49-F238E27FC236}">
                    <a16:creationId xmlns:a16="http://schemas.microsoft.com/office/drawing/2014/main" id="{17F5D6C3-0CAC-A0BB-F71D-8EC9F5B98441}"/>
                  </a:ext>
                </a:extLst>
              </p:cNvPr>
              <p:cNvSpPr txBox="1">
                <a:spLocks noRot="1" noChangeAspect="1" noMove="1" noResize="1" noEditPoints="1" noAdjustHandles="1" noChangeArrowheads="1" noChangeShapeType="1" noTextEdit="1"/>
              </p:cNvSpPr>
              <p:nvPr/>
            </p:nvSpPr>
            <p:spPr>
              <a:xfrm>
                <a:off x="259763" y="1373691"/>
                <a:ext cx="1726948" cy="183787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80EB7CC-AD4B-623A-7F4E-A1AF13B5827B}"/>
                  </a:ext>
                </a:extLst>
              </p:cNvPr>
              <p:cNvSpPr txBox="1"/>
              <p:nvPr/>
            </p:nvSpPr>
            <p:spPr>
              <a:xfrm>
                <a:off x="9922536" y="1241355"/>
                <a:ext cx="1617429" cy="15093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m>
                        <m:mPr>
                          <m:mcs>
                            <m:mc>
                              <m:mcPr>
                                <m:count m:val="1"/>
                                <m:mcJc m:val="center"/>
                              </m:mcPr>
                            </m:mc>
                          </m:mcs>
                          <m:ctrlPr>
                            <a:rPr lang="en-US" i="1" smtClean="0">
                              <a:latin typeface="Cambria Math" panose="02040503050406030204" pitchFamily="18" charset="0"/>
                            </a:rPr>
                          </m:ctrlPr>
                        </m:mPr>
                        <m:mr>
                          <m:e>
                            <m:sSub>
                              <m:sSubPr>
                                <m:ctrlPr>
                                  <a:rPr lang="en-US" i="1">
                                    <a:latin typeface="Cambria Math" panose="02040503050406030204" pitchFamily="18" charset="0"/>
                                  </a:rPr>
                                </m:ctrlPr>
                              </m:sSubPr>
                              <m:e>
                                <m:r>
                                  <a:rPr lang="en-US">
                                    <a:latin typeface="Cambria Math" panose="02040503050406030204" pitchFamily="18" charset="0"/>
                                  </a:rPr>
                                  <m:t>𝑇</m:t>
                                </m:r>
                              </m:e>
                              <m:sub>
                                <m:r>
                                  <a:rPr lang="en-US" i="1">
                                    <a:latin typeface="Cambria Math" panose="02040503050406030204" pitchFamily="18" charset="0"/>
                                    <a:ea typeface="Cambria Math" panose="02040503050406030204" pitchFamily="18" charset="0"/>
                                  </a:rPr>
                                  <m:t>𝜉</m:t>
                                </m:r>
                              </m:sub>
                            </m:sSub>
                            <m:r>
                              <a:rPr lang="en-US">
                                <a:latin typeface="Cambria Math" panose="02040503050406030204" pitchFamily="18" charset="0"/>
                              </a:rPr>
                              <m:t>=</m:t>
                            </m:r>
                            <m:f>
                              <m:fPr>
                                <m:ctrlPr>
                                  <a:rPr lang="en-US" i="1">
                                    <a:latin typeface="Cambria Math" panose="02040503050406030204" pitchFamily="18" charset="0"/>
                                  </a:rPr>
                                </m:ctrlPr>
                              </m:fPr>
                              <m:num>
                                <m:nary>
                                  <m:naryPr>
                                    <m:limLoc m:val="undOvr"/>
                                    <m:subHide m:val="on"/>
                                    <m:supHide m:val="on"/>
                                    <m:ctrlPr>
                                      <a:rPr lang="en-US" i="1">
                                        <a:latin typeface="Cambria Math" panose="02040503050406030204" pitchFamily="18" charset="0"/>
                                      </a:rPr>
                                    </m:ctrlPr>
                                  </m:naryPr>
                                  <m:sub/>
                                  <m:sup/>
                                  <m:e>
                                    <m:r>
                                      <a:rPr lang="en-US">
                                        <a:latin typeface="Cambria Math" panose="02040503050406030204" pitchFamily="18" charset="0"/>
                                        <a:ea typeface="Cambria Math" panose="02040503050406030204" pitchFamily="18" charset="0"/>
                                      </a:rPr>
                                      <m:t>𝜉</m:t>
                                    </m:r>
                                    <m:d>
                                      <m:dPr>
                                        <m:ctrlPr>
                                          <a:rPr lang="en-US" i="1">
                                            <a:latin typeface="Cambria Math" panose="02040503050406030204" pitchFamily="18" charset="0"/>
                                          </a:rPr>
                                        </m:ctrlPr>
                                      </m:dPr>
                                      <m:e>
                                        <m:r>
                                          <a:rPr lang="en-US">
                                            <a:latin typeface="Cambria Math" panose="02040503050406030204" pitchFamily="18" charset="0"/>
                                          </a:rPr>
                                          <m:t>𝑇</m:t>
                                        </m:r>
                                      </m:e>
                                    </m:d>
                                    <m:r>
                                      <a:rPr lang="en-US">
                                        <a:latin typeface="Cambria Math" panose="02040503050406030204" pitchFamily="18" charset="0"/>
                                      </a:rPr>
                                      <m:t>𝑇𝑑𝑇</m:t>
                                    </m:r>
                                  </m:e>
                                </m:nary>
                              </m:num>
                              <m:den>
                                <m:sSub>
                                  <m:sSubPr>
                                    <m:ctrlPr>
                                      <a:rPr lang="en-US" i="1">
                                        <a:latin typeface="Cambria Math" panose="02040503050406030204" pitchFamily="18" charset="0"/>
                                      </a:rPr>
                                    </m:ctrlPr>
                                  </m:sSubPr>
                                  <m:e>
                                    <m:r>
                                      <a:rPr lang="en-US">
                                        <a:latin typeface="Cambria Math" panose="02040503050406030204" pitchFamily="18" charset="0"/>
                                      </a:rPr>
                                      <m:t>𝑛</m:t>
                                    </m:r>
                                  </m:e>
                                  <m:sub>
                                    <m:r>
                                      <a:rPr lang="en-US" i="1">
                                        <a:latin typeface="Cambria Math" panose="02040503050406030204" pitchFamily="18" charset="0"/>
                                        <a:ea typeface="Cambria Math" panose="02040503050406030204" pitchFamily="18" charset="0"/>
                                      </a:rPr>
                                      <m:t>𝜉</m:t>
                                    </m:r>
                                  </m:sub>
                                </m:sSub>
                              </m:den>
                            </m:f>
                          </m:e>
                        </m:mr>
                        <m:mr>
                          <m:e>
                            <m:r>
                              <a:rPr lang="en-US" b="0" i="1" smtClean="0">
                                <a:latin typeface="Cambria Math" panose="02040503050406030204" pitchFamily="18" charset="0"/>
                              </a:rPr>
                              <m:t>𝑜𝑟</m:t>
                            </m:r>
                          </m:e>
                        </m:mr>
                        <m:mr>
                          <m:e>
                            <m:sSub>
                              <m:sSubPr>
                                <m:ctrlPr>
                                  <a:rPr lang="en-US" i="1">
                                    <a:latin typeface="Cambria Math" panose="02040503050406030204" pitchFamily="18" charset="0"/>
                                  </a:rPr>
                                </m:ctrlPr>
                              </m:sSubPr>
                              <m:e>
                                <m:r>
                                  <a:rPr lang="en-US">
                                    <a:latin typeface="Cambria Math" panose="02040503050406030204" pitchFamily="18" charset="0"/>
                                  </a:rPr>
                                  <m:t>𝑇</m:t>
                                </m:r>
                              </m:e>
                              <m:sub>
                                <m:r>
                                  <a:rPr lang="en-US" i="1" smtClean="0">
                                    <a:latin typeface="Cambria Math" panose="02040503050406030204" pitchFamily="18" charset="0"/>
                                    <a:ea typeface="Cambria Math" panose="02040503050406030204" pitchFamily="18" charset="0"/>
                                  </a:rPr>
                                  <m:t>𝜈</m:t>
                                </m:r>
                              </m:sub>
                            </m:sSub>
                            <m:r>
                              <a:rPr lang="en-US">
                                <a:latin typeface="Cambria Math" panose="02040503050406030204" pitchFamily="18" charset="0"/>
                              </a:rPr>
                              <m:t>=</m:t>
                            </m:r>
                            <m:f>
                              <m:fPr>
                                <m:ctrlPr>
                                  <a:rPr lang="en-US" i="1">
                                    <a:latin typeface="Cambria Math" panose="02040503050406030204" pitchFamily="18" charset="0"/>
                                  </a:rPr>
                                </m:ctrlPr>
                              </m:fPr>
                              <m:num>
                                <m:nary>
                                  <m:naryPr>
                                    <m:limLoc m:val="undOvr"/>
                                    <m:subHide m:val="on"/>
                                    <m:supHide m:val="on"/>
                                    <m:ctrlPr>
                                      <a:rPr lang="en-US" i="1">
                                        <a:latin typeface="Cambria Math" panose="02040503050406030204" pitchFamily="18" charset="0"/>
                                      </a:rPr>
                                    </m:ctrlPr>
                                  </m:naryPr>
                                  <m:sub/>
                                  <m:sup/>
                                  <m:e>
                                    <m:r>
                                      <m:rPr>
                                        <m:sty m:val="p"/>
                                      </m:rPr>
                                      <a:rPr lang="el-GR" i="1" smtClean="0">
                                        <a:latin typeface="Cambria Math" panose="02040503050406030204" pitchFamily="18" charset="0"/>
                                        <a:ea typeface="Cambria Math" panose="02040503050406030204" pitchFamily="18" charset="0"/>
                                      </a:rPr>
                                      <m:t>ν</m:t>
                                    </m:r>
                                    <m:d>
                                      <m:dPr>
                                        <m:ctrlPr>
                                          <a:rPr lang="en-US" i="1">
                                            <a:latin typeface="Cambria Math" panose="02040503050406030204" pitchFamily="18" charset="0"/>
                                          </a:rPr>
                                        </m:ctrlPr>
                                      </m:dPr>
                                      <m:e>
                                        <m:r>
                                          <a:rPr lang="en-US">
                                            <a:latin typeface="Cambria Math" panose="02040503050406030204" pitchFamily="18" charset="0"/>
                                          </a:rPr>
                                          <m:t>𝑇</m:t>
                                        </m:r>
                                      </m:e>
                                    </m:d>
                                    <m:r>
                                      <a:rPr lang="en-US">
                                        <a:latin typeface="Cambria Math" panose="02040503050406030204" pitchFamily="18" charset="0"/>
                                      </a:rPr>
                                      <m:t>𝑇𝑑𝑇</m:t>
                                    </m:r>
                                  </m:e>
                                </m:nary>
                              </m:num>
                              <m:den>
                                <m:sSub>
                                  <m:sSubPr>
                                    <m:ctrlPr>
                                      <a:rPr lang="en-US" i="1">
                                        <a:latin typeface="Cambria Math" panose="02040503050406030204" pitchFamily="18" charset="0"/>
                                      </a:rPr>
                                    </m:ctrlPr>
                                  </m:sSubPr>
                                  <m:e>
                                    <m:r>
                                      <a:rPr lang="en-US">
                                        <a:latin typeface="Cambria Math" panose="02040503050406030204" pitchFamily="18" charset="0"/>
                                      </a:rPr>
                                      <m:t>𝑛</m:t>
                                    </m:r>
                                  </m:e>
                                  <m:sub>
                                    <m:r>
                                      <a:rPr lang="en-US" i="1" smtClean="0">
                                        <a:latin typeface="Cambria Math" panose="02040503050406030204" pitchFamily="18" charset="0"/>
                                        <a:ea typeface="Cambria Math" panose="02040503050406030204" pitchFamily="18" charset="0"/>
                                      </a:rPr>
                                      <m:t>𝜈</m:t>
                                    </m:r>
                                  </m:sub>
                                </m:sSub>
                              </m:den>
                            </m:f>
                          </m:e>
                        </m:mr>
                      </m:m>
                    </m:oMath>
                  </m:oMathPara>
                </a14:m>
                <a:endParaRPr lang="en-US" dirty="0"/>
              </a:p>
            </p:txBody>
          </p:sp>
        </mc:Choice>
        <mc:Fallback xmlns="">
          <p:sp>
            <p:nvSpPr>
              <p:cNvPr id="12" name="TextBox 11">
                <a:extLst>
                  <a:ext uri="{FF2B5EF4-FFF2-40B4-BE49-F238E27FC236}">
                    <a16:creationId xmlns:a16="http://schemas.microsoft.com/office/drawing/2014/main" id="{B80EB7CC-AD4B-623A-7F4E-A1AF13B5827B}"/>
                  </a:ext>
                </a:extLst>
              </p:cNvPr>
              <p:cNvSpPr txBox="1">
                <a:spLocks noRot="1" noChangeAspect="1" noMove="1" noResize="1" noEditPoints="1" noAdjustHandles="1" noChangeArrowheads="1" noChangeShapeType="1" noTextEdit="1"/>
              </p:cNvSpPr>
              <p:nvPr/>
            </p:nvSpPr>
            <p:spPr>
              <a:xfrm>
                <a:off x="9922536" y="1241355"/>
                <a:ext cx="1617429" cy="1509388"/>
              </a:xfrm>
              <a:prstGeom prst="rect">
                <a:avLst/>
              </a:prstGeom>
              <a:blipFill>
                <a:blip r:embed="rId7"/>
                <a:stretch>
                  <a:fillRect/>
                </a:stretch>
              </a:blipFill>
            </p:spPr>
            <p:txBody>
              <a:bodyPr/>
              <a:lstStyle/>
              <a:p>
                <a:r>
                  <a:rPr lang="en-US">
                    <a:noFill/>
                  </a:rPr>
                  <a:t> </a:t>
                </a:r>
              </a:p>
            </p:txBody>
          </p:sp>
        </mc:Fallback>
      </mc:AlternateContent>
      <p:sp>
        <p:nvSpPr>
          <p:cNvPr id="9" name="Slide Number Placeholder 8">
            <a:extLst>
              <a:ext uri="{FF2B5EF4-FFF2-40B4-BE49-F238E27FC236}">
                <a16:creationId xmlns:a16="http://schemas.microsoft.com/office/drawing/2014/main" id="{D17DA3BD-1F9C-166A-200D-19A819608EB9}"/>
              </a:ext>
            </a:extLst>
          </p:cNvPr>
          <p:cNvSpPr>
            <a:spLocks noGrp="1"/>
          </p:cNvSpPr>
          <p:nvPr>
            <p:ph type="sldNum" sz="quarter" idx="12"/>
          </p:nvPr>
        </p:nvSpPr>
        <p:spPr/>
        <p:txBody>
          <a:bodyPr/>
          <a:lstStyle/>
          <a:p>
            <a:fld id="{5F6A7368-F21E-497D-A615-AB533D92FC0A}" type="slidenum">
              <a:rPr lang="en-US" smtClean="0"/>
              <a:t>12</a:t>
            </a:fld>
            <a:endParaRPr lang="en-US"/>
          </a:p>
        </p:txBody>
      </p:sp>
    </p:spTree>
    <p:extLst>
      <p:ext uri="{BB962C8B-B14F-4D97-AF65-F5344CB8AC3E}">
        <p14:creationId xmlns:p14="http://schemas.microsoft.com/office/powerpoint/2010/main" val="27756271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637979-9DF4-448F-BB30-18ACE3D4D0FC}"/>
              </a:ext>
            </a:extLst>
          </p:cNvPr>
          <p:cNvSpPr>
            <a:spLocks noGrp="1"/>
          </p:cNvSpPr>
          <p:nvPr>
            <p:ph type="title"/>
          </p:nvPr>
        </p:nvSpPr>
        <p:spPr>
          <a:xfrm>
            <a:off x="838200" y="556995"/>
            <a:ext cx="10515600" cy="1133693"/>
          </a:xfrm>
        </p:spPr>
        <p:txBody>
          <a:bodyPr>
            <a:normAutofit/>
          </a:bodyPr>
          <a:lstStyle/>
          <a:p>
            <a:r>
              <a:rPr lang="en-US" sz="3600" b="1">
                <a:latin typeface="+mn-lt"/>
              </a:rPr>
              <a:t>Radiation Transfer Codes for Computing AR Microwave Emission</a:t>
            </a:r>
          </a:p>
        </p:txBody>
      </p:sp>
      <p:sp>
        <p:nvSpPr>
          <p:cNvPr id="3" name="Date Placeholder 2">
            <a:extLst>
              <a:ext uri="{FF2B5EF4-FFF2-40B4-BE49-F238E27FC236}">
                <a16:creationId xmlns:a16="http://schemas.microsoft.com/office/drawing/2014/main" id="{AAB19E27-07A5-F6CE-F04F-A14E56C5548D}"/>
              </a:ext>
            </a:extLst>
          </p:cNvPr>
          <p:cNvSpPr>
            <a:spLocks noGrp="1"/>
          </p:cNvSpPr>
          <p:nvPr>
            <p:ph type="dt" sz="half" idx="10"/>
          </p:nvPr>
        </p:nvSpPr>
        <p:spPr>
          <a:xfrm>
            <a:off x="838200" y="6356350"/>
            <a:ext cx="2743200" cy="365125"/>
          </a:xfrm>
        </p:spPr>
        <p:txBody>
          <a:bodyPr>
            <a:normAutofit/>
          </a:bodyPr>
          <a:lstStyle/>
          <a:p>
            <a:pPr>
              <a:spcAft>
                <a:spcPts val="600"/>
              </a:spcAft>
            </a:pPr>
            <a:fld id="{3EF09633-D4B8-4B4C-8588-A94E839F9BE3}" type="datetime1">
              <a:rPr lang="en-US" smtClean="0"/>
              <a:t>10/30/2023</a:t>
            </a:fld>
            <a:endParaRPr lang="en-US"/>
          </a:p>
        </p:txBody>
      </p:sp>
      <p:sp>
        <p:nvSpPr>
          <p:cNvPr id="6" name="Footer Placeholder 5">
            <a:extLst>
              <a:ext uri="{FF2B5EF4-FFF2-40B4-BE49-F238E27FC236}">
                <a16:creationId xmlns:a16="http://schemas.microsoft.com/office/drawing/2014/main" id="{B8EA70D6-43B5-042E-EE7C-0FB04D45B12C}"/>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t>GX Simulator-ISSI 2023</a:t>
            </a:r>
          </a:p>
        </p:txBody>
      </p:sp>
      <p:graphicFrame>
        <p:nvGraphicFramePr>
          <p:cNvPr id="8" name="Content Placeholder 2">
            <a:extLst>
              <a:ext uri="{FF2B5EF4-FFF2-40B4-BE49-F238E27FC236}">
                <a16:creationId xmlns:a16="http://schemas.microsoft.com/office/drawing/2014/main" id="{5C4A5735-1968-443C-8F44-C7772CF33A0B}"/>
              </a:ext>
            </a:extLst>
          </p:cNvPr>
          <p:cNvGraphicFramePr>
            <a:graphicFrameLocks noGrp="1"/>
          </p:cNvGraphicFramePr>
          <p:nvPr>
            <p:ph idx="1"/>
            <p:extLst>
              <p:ext uri="{D42A27DB-BD31-4B8C-83A1-F6EECF244321}">
                <p14:modId xmlns:p14="http://schemas.microsoft.com/office/powerpoint/2010/main" val="268452792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4AA21FA1-BFAD-06A1-4693-8DA72192F006}"/>
              </a:ext>
            </a:extLst>
          </p:cNvPr>
          <p:cNvSpPr>
            <a:spLocks noGrp="1"/>
          </p:cNvSpPr>
          <p:nvPr>
            <p:ph type="sldNum" sz="quarter" idx="12"/>
          </p:nvPr>
        </p:nvSpPr>
        <p:spPr/>
        <p:txBody>
          <a:bodyPr/>
          <a:lstStyle/>
          <a:p>
            <a:fld id="{5F6A7368-F21E-497D-A615-AB533D92FC0A}" type="slidenum">
              <a:rPr lang="en-US" smtClean="0"/>
              <a:t>13</a:t>
            </a:fld>
            <a:endParaRPr lang="en-US"/>
          </a:p>
        </p:txBody>
      </p:sp>
    </p:spTree>
    <p:extLst>
      <p:ext uri="{BB962C8B-B14F-4D97-AF65-F5344CB8AC3E}">
        <p14:creationId xmlns:p14="http://schemas.microsoft.com/office/powerpoint/2010/main" val="30141347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B47FC9C-2ED3-4100-A4EF-E8CDFEE10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AR_11520_nt_rescaled" descr="Chart&#10;&#10;Description automatically generated">
            <a:hlinkClick r:id="" action="ppaction://media"/>
            <a:extLst>
              <a:ext uri="{FF2B5EF4-FFF2-40B4-BE49-F238E27FC236}">
                <a16:creationId xmlns:a16="http://schemas.microsoft.com/office/drawing/2014/main" id="{B40925F1-5AD1-4FAF-91C3-2BED76F460B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838200" y="546100"/>
            <a:ext cx="6197600" cy="4622800"/>
          </a:xfrm>
        </p:spPr>
      </p:pic>
      <p:pic>
        <p:nvPicPr>
          <p:cNvPr id="8" name="AR11520maps" descr="Chart&#10;&#10;Description automatically generated">
            <a:hlinkClick r:id="" action="ppaction://media"/>
            <a:extLst>
              <a:ext uri="{FF2B5EF4-FFF2-40B4-BE49-F238E27FC236}">
                <a16:creationId xmlns:a16="http://schemas.microsoft.com/office/drawing/2014/main" id="{93F44BEB-4D22-4AF7-A8F8-0C314D1C2941}"/>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7153031" y="546100"/>
            <a:ext cx="4191000" cy="4622800"/>
          </a:xfrm>
          <a:prstGeom prst="rect">
            <a:avLst/>
          </a:prstGeom>
        </p:spPr>
      </p:pic>
      <p:sp>
        <p:nvSpPr>
          <p:cNvPr id="2" name="Title 1">
            <a:extLst>
              <a:ext uri="{FF2B5EF4-FFF2-40B4-BE49-F238E27FC236}">
                <a16:creationId xmlns:a16="http://schemas.microsoft.com/office/drawing/2014/main" id="{906DBD35-3A6F-49A4-8C59-970072767FA5}"/>
              </a:ext>
            </a:extLst>
          </p:cNvPr>
          <p:cNvSpPr>
            <a:spLocks noGrp="1"/>
          </p:cNvSpPr>
          <p:nvPr>
            <p:ph type="title"/>
          </p:nvPr>
        </p:nvSpPr>
        <p:spPr>
          <a:xfrm>
            <a:off x="762084" y="5168900"/>
            <a:ext cx="10515600" cy="1382816"/>
          </a:xfrm>
        </p:spPr>
        <p:txBody>
          <a:bodyPr vert="horz" lIns="91440" tIns="45720" rIns="91440" bIns="45720" rtlCol="0" anchor="ctr">
            <a:normAutofit fontScale="90000"/>
          </a:bodyPr>
          <a:lstStyle/>
          <a:p>
            <a:pPr algn="ctr"/>
            <a:r>
              <a:rPr lang="en-US" sz="4000" kern="1200" dirty="0">
                <a:solidFill>
                  <a:schemeClr val="tx1"/>
                </a:solidFill>
                <a:latin typeface="+mj-lt"/>
                <a:ea typeface="+mj-ea"/>
                <a:cs typeface="+mj-cs"/>
              </a:rPr>
              <a:t>Modeling AR11520 Microwave Emission</a:t>
            </a:r>
            <a:br>
              <a:rPr lang="en-US" sz="1700" kern="1200" dirty="0">
                <a:solidFill>
                  <a:schemeClr val="tx1"/>
                </a:solidFill>
                <a:latin typeface="+mj-lt"/>
                <a:ea typeface="+mj-ea"/>
                <a:cs typeface="+mj-cs"/>
              </a:rPr>
            </a:br>
            <a:r>
              <a:rPr lang="en-US" sz="2700" dirty="0"/>
              <a:t>“</a:t>
            </a:r>
            <a:r>
              <a:rPr lang="en-US" sz="2700" kern="1200" dirty="0">
                <a:solidFill>
                  <a:schemeClr val="tx1"/>
                </a:solidFill>
                <a:latin typeface="+mj-lt"/>
                <a:ea typeface="+mj-ea"/>
                <a:cs typeface="+mj-cs"/>
              </a:rPr>
              <a:t>Coronal Heating Law Constrained by Microwave Gyroresonant Emission”</a:t>
            </a:r>
            <a:br>
              <a:rPr lang="en-US" sz="2700" kern="1200" dirty="0">
                <a:solidFill>
                  <a:schemeClr val="tx1"/>
                </a:solidFill>
                <a:latin typeface="+mj-lt"/>
                <a:ea typeface="+mj-ea"/>
                <a:cs typeface="+mj-cs"/>
              </a:rPr>
            </a:br>
            <a:r>
              <a:rPr lang="en-US" sz="2700" kern="1200" dirty="0">
                <a:solidFill>
                  <a:schemeClr val="tx1"/>
                </a:solidFill>
                <a:latin typeface="+mj-lt"/>
                <a:ea typeface="+mj-ea"/>
                <a:cs typeface="+mj-cs"/>
              </a:rPr>
              <a:t>Fleishman, Anfinogentov, Stupishin, Kuznetsov &amp; Nita  2021-ApJ</a:t>
            </a:r>
            <a:br>
              <a:rPr lang="en-US" sz="1700" kern="1200" dirty="0">
                <a:solidFill>
                  <a:schemeClr val="tx1"/>
                </a:solidFill>
                <a:latin typeface="+mj-lt"/>
                <a:ea typeface="+mj-ea"/>
                <a:cs typeface="+mj-cs"/>
              </a:rPr>
            </a:br>
            <a:endParaRPr lang="en-US" sz="1700" kern="1200" dirty="0">
              <a:solidFill>
                <a:schemeClr val="tx1"/>
              </a:solidFill>
              <a:latin typeface="+mj-lt"/>
              <a:ea typeface="+mj-ea"/>
              <a:cs typeface="+mj-cs"/>
            </a:endParaRPr>
          </a:p>
        </p:txBody>
      </p:sp>
      <p:sp>
        <p:nvSpPr>
          <p:cNvPr id="9" name="TextBox 8">
            <a:extLst>
              <a:ext uri="{FF2B5EF4-FFF2-40B4-BE49-F238E27FC236}">
                <a16:creationId xmlns:a16="http://schemas.microsoft.com/office/drawing/2014/main" id="{4FE791B9-FBAE-4ECB-8F12-CE07C6C65A43}"/>
              </a:ext>
            </a:extLst>
          </p:cNvPr>
          <p:cNvSpPr txBox="1"/>
          <p:nvPr/>
        </p:nvSpPr>
        <p:spPr>
          <a:xfrm>
            <a:off x="4202723" y="380598"/>
            <a:ext cx="2360735" cy="369332"/>
          </a:xfrm>
          <a:prstGeom prst="rect">
            <a:avLst/>
          </a:prstGeom>
          <a:noFill/>
        </p:spPr>
        <p:txBody>
          <a:bodyPr wrap="square" rtlCol="0">
            <a:spAutoFit/>
          </a:bodyPr>
          <a:lstStyle/>
          <a:p>
            <a:r>
              <a:rPr lang="en-US" dirty="0"/>
              <a:t>Model Temperature</a:t>
            </a:r>
          </a:p>
        </p:txBody>
      </p:sp>
      <p:sp>
        <p:nvSpPr>
          <p:cNvPr id="12" name="TextBox 11">
            <a:extLst>
              <a:ext uri="{FF2B5EF4-FFF2-40B4-BE49-F238E27FC236}">
                <a16:creationId xmlns:a16="http://schemas.microsoft.com/office/drawing/2014/main" id="{8EE9AA30-3D01-4326-B177-D015521611E0}"/>
              </a:ext>
            </a:extLst>
          </p:cNvPr>
          <p:cNvSpPr txBox="1"/>
          <p:nvPr/>
        </p:nvSpPr>
        <p:spPr>
          <a:xfrm>
            <a:off x="4202723" y="2708003"/>
            <a:ext cx="1991458" cy="369332"/>
          </a:xfrm>
          <a:prstGeom prst="rect">
            <a:avLst/>
          </a:prstGeom>
          <a:noFill/>
        </p:spPr>
        <p:txBody>
          <a:bodyPr wrap="square" rtlCol="0">
            <a:spAutoFit/>
          </a:bodyPr>
          <a:lstStyle/>
          <a:p>
            <a:r>
              <a:rPr lang="en-US" dirty="0"/>
              <a:t>Model Density</a:t>
            </a:r>
          </a:p>
        </p:txBody>
      </p:sp>
      <p:sp>
        <p:nvSpPr>
          <p:cNvPr id="13" name="TextBox 12">
            <a:extLst>
              <a:ext uri="{FF2B5EF4-FFF2-40B4-BE49-F238E27FC236}">
                <a16:creationId xmlns:a16="http://schemas.microsoft.com/office/drawing/2014/main" id="{ACE5BAB7-E313-49D3-93B6-9958DF9058DD}"/>
              </a:ext>
            </a:extLst>
          </p:cNvPr>
          <p:cNvSpPr txBox="1"/>
          <p:nvPr/>
        </p:nvSpPr>
        <p:spPr>
          <a:xfrm>
            <a:off x="7053022" y="380598"/>
            <a:ext cx="5430715" cy="369332"/>
          </a:xfrm>
          <a:prstGeom prst="rect">
            <a:avLst/>
          </a:prstGeom>
          <a:noFill/>
        </p:spPr>
        <p:txBody>
          <a:bodyPr wrap="square" rtlCol="0">
            <a:spAutoFit/>
          </a:bodyPr>
          <a:lstStyle/>
          <a:p>
            <a:r>
              <a:rPr lang="en-US" dirty="0"/>
              <a:t>Synthetic Microwave Brightness Temperature</a:t>
            </a:r>
          </a:p>
        </p:txBody>
      </p:sp>
      <p:sp>
        <p:nvSpPr>
          <p:cNvPr id="6" name="Footer Placeholder 5">
            <a:extLst>
              <a:ext uri="{FF2B5EF4-FFF2-40B4-BE49-F238E27FC236}">
                <a16:creationId xmlns:a16="http://schemas.microsoft.com/office/drawing/2014/main" id="{C766FBE9-19FB-7F67-8283-2155640BE408}"/>
              </a:ext>
            </a:extLst>
          </p:cNvPr>
          <p:cNvSpPr>
            <a:spLocks noGrp="1"/>
          </p:cNvSpPr>
          <p:nvPr>
            <p:ph type="ftr" sz="quarter" idx="11"/>
          </p:nvPr>
        </p:nvSpPr>
        <p:spPr/>
        <p:txBody>
          <a:bodyPr/>
          <a:lstStyle/>
          <a:p>
            <a:r>
              <a:rPr lang="en-US"/>
              <a:t>GX Simulator-ISSI 2023</a:t>
            </a:r>
            <a:endParaRPr lang="en-US" dirty="0"/>
          </a:p>
        </p:txBody>
      </p:sp>
      <p:sp>
        <p:nvSpPr>
          <p:cNvPr id="3" name="Date Placeholder 2">
            <a:extLst>
              <a:ext uri="{FF2B5EF4-FFF2-40B4-BE49-F238E27FC236}">
                <a16:creationId xmlns:a16="http://schemas.microsoft.com/office/drawing/2014/main" id="{2A7CB1B8-7412-28C2-BBF3-D1F2DABD6029}"/>
              </a:ext>
            </a:extLst>
          </p:cNvPr>
          <p:cNvSpPr>
            <a:spLocks noGrp="1"/>
          </p:cNvSpPr>
          <p:nvPr>
            <p:ph type="dt" sz="half" idx="10"/>
          </p:nvPr>
        </p:nvSpPr>
        <p:spPr/>
        <p:txBody>
          <a:bodyPr/>
          <a:lstStyle/>
          <a:p>
            <a:fld id="{594E949A-7401-4792-BA41-595F46926E80}" type="datetime1">
              <a:rPr lang="en-US" smtClean="0"/>
              <a:t>10/30/2023</a:t>
            </a:fld>
            <a:endParaRPr lang="en-US" dirty="0"/>
          </a:p>
        </p:txBody>
      </p:sp>
      <p:sp>
        <p:nvSpPr>
          <p:cNvPr id="5" name="Slide Number Placeholder 4">
            <a:extLst>
              <a:ext uri="{FF2B5EF4-FFF2-40B4-BE49-F238E27FC236}">
                <a16:creationId xmlns:a16="http://schemas.microsoft.com/office/drawing/2014/main" id="{6575B0FA-CEBB-593E-FD9F-672487B5445A}"/>
              </a:ext>
            </a:extLst>
          </p:cNvPr>
          <p:cNvSpPr>
            <a:spLocks noGrp="1"/>
          </p:cNvSpPr>
          <p:nvPr>
            <p:ph type="sldNum" sz="quarter" idx="12"/>
          </p:nvPr>
        </p:nvSpPr>
        <p:spPr/>
        <p:txBody>
          <a:bodyPr/>
          <a:lstStyle/>
          <a:p>
            <a:fld id="{D57F1E4F-1CFF-5643-939E-217C01CDF565}" type="slidenum">
              <a:rPr lang="en-US" smtClean="0"/>
              <a:pPr/>
              <a:t>14</a:t>
            </a:fld>
            <a:endParaRPr lang="en-US" dirty="0"/>
          </a:p>
        </p:txBody>
      </p:sp>
    </p:spTree>
    <p:extLst>
      <p:ext uri="{BB962C8B-B14F-4D97-AF65-F5344CB8AC3E}">
        <p14:creationId xmlns:p14="http://schemas.microsoft.com/office/powerpoint/2010/main" val="1960830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250" fill="hold"/>
                                        <p:tgtEl>
                                          <p:spTgt spid="4"/>
                                        </p:tgtEl>
                                      </p:cBhvr>
                                    </p:cmd>
                                  </p:childTnLst>
                                </p:cTn>
                              </p:par>
                              <p:par>
                                <p:cTn id="7" presetID="1" presetClass="mediacall" presetSubtype="0" fill="hold" nodeType="withEffect">
                                  <p:stCondLst>
                                    <p:cond delay="0"/>
                                  </p:stCondLst>
                                  <p:childTnLst>
                                    <p:cmd type="call" cmd="playFrom(0.0)">
                                      <p:cBhvr>
                                        <p:cTn id="8" dur="82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4"/>
                </p:tgtEl>
              </p:cMediaNode>
            </p:video>
            <p:video>
              <p:cMediaNode vol="80000">
                <p:cTn id="10" repeatCount="indefinite" fill="hold" display="0">
                  <p:stCondLst>
                    <p:cond delay="indefinite"/>
                  </p:stCondLst>
                </p:cTn>
                <p:tgtEl>
                  <p:spTgt spid="8"/>
                </p:tgtEl>
              </p:cMediaNode>
            </p:video>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withEffect">
                                  <p:stCondLst>
                                    <p:cond delay="0"/>
                                  </p:stCondLst>
                                  <p:childTnLst>
                                    <p:cmd type="call" cmd="togglePause">
                                      <p:cBhvr>
                                        <p:cTn id="15"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18F3D-867D-47CD-94B4-D4E3FBC596A8}"/>
              </a:ext>
            </a:extLst>
          </p:cNvPr>
          <p:cNvSpPr>
            <a:spLocks noGrp="1"/>
          </p:cNvSpPr>
          <p:nvPr>
            <p:ph type="title"/>
          </p:nvPr>
        </p:nvSpPr>
        <p:spPr>
          <a:xfrm>
            <a:off x="131975" y="274638"/>
            <a:ext cx="11920194" cy="1525882"/>
          </a:xfrm>
        </p:spPr>
        <p:txBody>
          <a:bodyPr vert="horz" lIns="91440" tIns="45720" rIns="91440" bIns="45720" rtlCol="0" anchor="ctr">
            <a:normAutofit fontScale="90000"/>
          </a:bodyPr>
          <a:lstStyle/>
          <a:p>
            <a:pPr>
              <a:lnSpc>
                <a:spcPct val="90000"/>
              </a:lnSpc>
            </a:pPr>
            <a:r>
              <a:rPr lang="en-US" sz="3600" kern="1200" dirty="0"/>
              <a:t>Recent GX Upgrade: Built-in Data to Model Image Comparison</a:t>
            </a:r>
            <a:r>
              <a:rPr lang="en-US" sz="3600" dirty="0"/>
              <a:t> Tools</a:t>
            </a:r>
            <a:br>
              <a:rPr lang="en-US" sz="1100" dirty="0"/>
            </a:br>
            <a:br>
              <a:rPr lang="en-US" sz="1100" dirty="0"/>
            </a:br>
            <a:r>
              <a:rPr lang="en-US" sz="3100" dirty="0"/>
              <a:t>AR11520 Data to GX Model Comparison @17GHz</a:t>
            </a:r>
            <a:br>
              <a:rPr lang="en-US" sz="3100" dirty="0"/>
            </a:br>
            <a:r>
              <a:rPr lang="en-US" sz="3100" dirty="0"/>
              <a:t>(Fleishman, Anfinogentov, Stupishin, Kuznetsov &amp; Nita  2021, ApJ)</a:t>
            </a:r>
            <a:br>
              <a:rPr lang="en-US" sz="3100" b="1" kern="1200" dirty="0"/>
            </a:br>
            <a:br>
              <a:rPr lang="en-US" sz="1100" b="1" kern="1200" dirty="0"/>
            </a:br>
            <a:endParaRPr lang="en-US" sz="1100" kern="1200" dirty="0"/>
          </a:p>
        </p:txBody>
      </p:sp>
      <p:pic>
        <p:nvPicPr>
          <p:cNvPr id="4" name="Content Placeholder 3">
            <a:extLst>
              <a:ext uri="{FF2B5EF4-FFF2-40B4-BE49-F238E27FC236}">
                <a16:creationId xmlns:a16="http://schemas.microsoft.com/office/drawing/2014/main" id="{E40CAB1C-8F48-454A-A57E-891BF4267257}"/>
              </a:ext>
            </a:extLst>
          </p:cNvPr>
          <p:cNvPicPr>
            <a:picLocks noGrp="1" noChangeAspect="1"/>
          </p:cNvPicPr>
          <p:nvPr>
            <p:ph idx="1"/>
          </p:nvPr>
        </p:nvPicPr>
        <p:blipFill>
          <a:blip r:embed="rId3"/>
          <a:stretch/>
        </p:blipFill>
        <p:spPr>
          <a:xfrm>
            <a:off x="1805990" y="1948987"/>
            <a:ext cx="8580020" cy="4525963"/>
          </a:xfrm>
          <a:prstGeom prst="rect">
            <a:avLst/>
          </a:prstGeom>
          <a:noFill/>
        </p:spPr>
      </p:pic>
      <p:sp>
        <p:nvSpPr>
          <p:cNvPr id="5" name="Footer Placeholder 4">
            <a:extLst>
              <a:ext uri="{FF2B5EF4-FFF2-40B4-BE49-F238E27FC236}">
                <a16:creationId xmlns:a16="http://schemas.microsoft.com/office/drawing/2014/main" id="{69970C52-F891-2030-DBCB-42471C2813AB}"/>
              </a:ext>
            </a:extLst>
          </p:cNvPr>
          <p:cNvSpPr>
            <a:spLocks noGrp="1"/>
          </p:cNvSpPr>
          <p:nvPr>
            <p:ph type="ftr" sz="quarter" idx="11"/>
          </p:nvPr>
        </p:nvSpPr>
        <p:spPr/>
        <p:txBody>
          <a:bodyPr/>
          <a:lstStyle/>
          <a:p>
            <a:r>
              <a:rPr lang="en-US"/>
              <a:t>GX Simulator-ISSI 2023</a:t>
            </a:r>
          </a:p>
        </p:txBody>
      </p:sp>
      <p:sp>
        <p:nvSpPr>
          <p:cNvPr id="3" name="Date Placeholder 2">
            <a:extLst>
              <a:ext uri="{FF2B5EF4-FFF2-40B4-BE49-F238E27FC236}">
                <a16:creationId xmlns:a16="http://schemas.microsoft.com/office/drawing/2014/main" id="{607A28F0-079A-D2CA-36B7-A29AE865C6AA}"/>
              </a:ext>
            </a:extLst>
          </p:cNvPr>
          <p:cNvSpPr>
            <a:spLocks noGrp="1"/>
          </p:cNvSpPr>
          <p:nvPr>
            <p:ph type="dt" sz="half" idx="10"/>
          </p:nvPr>
        </p:nvSpPr>
        <p:spPr/>
        <p:txBody>
          <a:bodyPr/>
          <a:lstStyle/>
          <a:p>
            <a:fld id="{624BB79A-B07E-4C7D-9617-194729BCACCE}" type="datetime1">
              <a:rPr lang="en-US" smtClean="0"/>
              <a:t>10/30/2023</a:t>
            </a:fld>
            <a:endParaRPr lang="en-US"/>
          </a:p>
        </p:txBody>
      </p:sp>
      <p:sp>
        <p:nvSpPr>
          <p:cNvPr id="6" name="Slide Number Placeholder 5">
            <a:extLst>
              <a:ext uri="{FF2B5EF4-FFF2-40B4-BE49-F238E27FC236}">
                <a16:creationId xmlns:a16="http://schemas.microsoft.com/office/drawing/2014/main" id="{0034219A-CC38-2701-0A68-6CE04B0F3C59}"/>
              </a:ext>
            </a:extLst>
          </p:cNvPr>
          <p:cNvSpPr>
            <a:spLocks noGrp="1"/>
          </p:cNvSpPr>
          <p:nvPr>
            <p:ph type="sldNum" sz="quarter" idx="12"/>
          </p:nvPr>
        </p:nvSpPr>
        <p:spPr/>
        <p:txBody>
          <a:bodyPr/>
          <a:lstStyle/>
          <a:p>
            <a:fld id="{433F72E2-B969-4D33-B4DC-CA986E2DD195}" type="slidenum">
              <a:rPr lang="en-US" smtClean="0"/>
              <a:t>15</a:t>
            </a:fld>
            <a:endParaRPr lang="en-US"/>
          </a:p>
        </p:txBody>
      </p:sp>
    </p:spTree>
    <p:extLst>
      <p:ext uri="{BB962C8B-B14F-4D97-AF65-F5344CB8AC3E}">
        <p14:creationId xmlns:p14="http://schemas.microsoft.com/office/powerpoint/2010/main" val="11213586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7">
            <a:extLst>
              <a:ext uri="{FF2B5EF4-FFF2-40B4-BE49-F238E27FC236}">
                <a16:creationId xmlns:a16="http://schemas.microsoft.com/office/drawing/2014/main" id="{F46B0163-12B3-4E22-90FD-E8BD03C47E3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62338" y="3273789"/>
            <a:ext cx="2832069" cy="2832069"/>
          </a:xfrm>
          <a:prstGeom prst="rect">
            <a:avLst/>
          </a:prstGeom>
        </p:spPr>
      </p:pic>
      <p:pic>
        <p:nvPicPr>
          <p:cNvPr id="7" name="Content Placeholder 7">
            <a:extLst>
              <a:ext uri="{FF2B5EF4-FFF2-40B4-BE49-F238E27FC236}">
                <a16:creationId xmlns:a16="http://schemas.microsoft.com/office/drawing/2014/main" id="{3EA06F7B-5DC5-4FC4-93F3-9C9F13FD2727}"/>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5862338" y="325456"/>
            <a:ext cx="2832070" cy="2832070"/>
          </a:xfrm>
          <a:prstGeom prst="rect">
            <a:avLst/>
          </a:prstGeom>
        </p:spPr>
      </p:pic>
      <p:pic>
        <p:nvPicPr>
          <p:cNvPr id="10" name="Picture 9">
            <a:extLst>
              <a:ext uri="{FF2B5EF4-FFF2-40B4-BE49-F238E27FC236}">
                <a16:creationId xmlns:a16="http://schemas.microsoft.com/office/drawing/2014/main" id="{FE2462FA-EF65-4264-9B33-BE32BADF283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978931" y="3294771"/>
            <a:ext cx="2832069" cy="2832069"/>
          </a:xfrm>
          <a:prstGeom prst="rect">
            <a:avLst/>
          </a:prstGeom>
        </p:spPr>
      </p:pic>
      <p:pic>
        <p:nvPicPr>
          <p:cNvPr id="8" name="Picture 7">
            <a:extLst>
              <a:ext uri="{FF2B5EF4-FFF2-40B4-BE49-F238E27FC236}">
                <a16:creationId xmlns:a16="http://schemas.microsoft.com/office/drawing/2014/main" id="{45923814-F942-4741-B48B-5BFCB3CAEE7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978931" y="325456"/>
            <a:ext cx="2832069" cy="2832069"/>
          </a:xfrm>
          <a:prstGeom prst="rect">
            <a:avLst/>
          </a:prstGeom>
        </p:spPr>
      </p:pic>
      <p:sp>
        <p:nvSpPr>
          <p:cNvPr id="5" name="Footer Placeholder 4">
            <a:extLst>
              <a:ext uri="{FF2B5EF4-FFF2-40B4-BE49-F238E27FC236}">
                <a16:creationId xmlns:a16="http://schemas.microsoft.com/office/drawing/2014/main" id="{9A9F01AD-0A12-4F78-8ABD-18F94F72C8C4}"/>
              </a:ext>
            </a:extLst>
          </p:cNvPr>
          <p:cNvSpPr>
            <a:spLocks noGrp="1"/>
          </p:cNvSpPr>
          <p:nvPr>
            <p:ph type="ftr" sz="quarter" idx="11"/>
          </p:nvPr>
        </p:nvSpPr>
        <p:spPr/>
        <p:txBody>
          <a:bodyPr/>
          <a:lstStyle/>
          <a:p>
            <a:r>
              <a:rPr lang="en-US"/>
              <a:t>GX Simulator-ISSI 2023</a:t>
            </a:r>
          </a:p>
        </p:txBody>
      </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7E52D77F-2C9D-4BEA-801F-C4BDBC98D86A}"/>
                  </a:ext>
                </a:extLst>
              </p:cNvPr>
              <p:cNvSpPr/>
              <p:nvPr/>
            </p:nvSpPr>
            <p:spPr>
              <a:xfrm>
                <a:off x="708643" y="4228262"/>
                <a:ext cx="3628495" cy="15663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d>
                        <m:dPr>
                          <m:begChr m:val="⟨"/>
                          <m:endChr m:val="⟩"/>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𝜌</m:t>
                              </m:r>
                            </m:e>
                            <m:sup>
                              <m:r>
                                <a:rPr lang="en-US" i="1">
                                  <a:latin typeface="Cambria Math" panose="02040503050406030204" pitchFamily="18" charset="0"/>
                                </a:rPr>
                                <m:t>2</m:t>
                              </m:r>
                            </m:sup>
                          </m:sSup>
                        </m:e>
                      </m:d>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𝑁</m:t>
                          </m:r>
                        </m:den>
                      </m:f>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𝑅</m:t>
                          </m:r>
                          <m:r>
                            <a:rPr lang="en-US" i="1">
                              <a:latin typeface="Cambria Math" panose="02040503050406030204" pitchFamily="18" charset="0"/>
                            </a:rPr>
                            <m:t>𝑂𝐼</m:t>
                          </m:r>
                        </m:sub>
                        <m:sup/>
                        <m:e>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f>
                                    <m:fPr>
                                      <m:ctrlPr>
                                        <a:rPr lang="en-US" i="1">
                                          <a:latin typeface="Cambria Math" panose="02040503050406030204" pitchFamily="18" charset="0"/>
                                        </a:rPr>
                                      </m:ctrlPr>
                                    </m:fPr>
                                    <m:num>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𝑖𝑗</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𝑑</m:t>
                                              </m:r>
                                            </m:e>
                                            <m:sub>
                                              <m:r>
                                                <a:rPr lang="en-US" i="1">
                                                  <a:latin typeface="Cambria Math" panose="02040503050406030204" pitchFamily="18" charset="0"/>
                                                  <a:ea typeface="Cambria Math" panose="02040503050406030204" pitchFamily="18" charset="0"/>
                                                </a:rPr>
                                                <m:t>𝑃𝐹𝑆</m:t>
                                              </m:r>
                                            </m:sub>
                                          </m:sSub>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𝑖𝑗</m:t>
                                          </m:r>
                                        </m:sub>
                                      </m:sSub>
                                    </m:num>
                                    <m:den>
                                      <m:sSub>
                                        <m:sSubPr>
                                          <m:ctrlPr>
                                            <a:rPr lang="en-US"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𝑖𝑗</m:t>
                                          </m:r>
                                        </m:sub>
                                      </m:sSub>
                                    </m:den>
                                  </m:f>
                                </m:e>
                              </m:d>
                            </m:e>
                            <m:sup>
                              <m:r>
                                <a:rPr lang="en-US" i="1">
                                  <a:latin typeface="Cambria Math" panose="02040503050406030204" pitchFamily="18" charset="0"/>
                                </a:rPr>
                                <m:t>2</m:t>
                              </m:r>
                            </m:sup>
                          </m:sSup>
                        </m:e>
                      </m:nary>
                    </m:oMath>
                  </m:oMathPara>
                </a14:m>
                <a:endParaRPr lang="en-US" i="1" dirty="0">
                  <a:latin typeface="Cambria Math" panose="02040503050406030204" pitchFamily="18" charset="0"/>
                </a:endParaRPr>
              </a:p>
              <a:p>
                <a:pPr algn="ctr"/>
                <a:endParaRPr lang="en-US" i="1" dirty="0">
                  <a:latin typeface="Cambria Math" panose="02040503050406030204" pitchFamily="18" charset="0"/>
                </a:endParaRPr>
              </a:p>
              <a:p>
                <a:pPr algn="ctr"/>
                <a14:m>
                  <m:oMath xmlns:m="http://schemas.openxmlformats.org/officeDocument/2006/math">
                    <m:sSubSup>
                      <m:sSubSupPr>
                        <m:ctrlPr>
                          <a:rPr lang="en-US" i="1" smtClean="0">
                            <a:latin typeface="Cambria Math" panose="02040503050406030204" pitchFamily="18" charset="0"/>
                          </a:rPr>
                        </m:ctrlPr>
                      </m:sSubSupPr>
                      <m:e>
                        <m:r>
                          <a:rPr lang="en-US" i="1" smtClean="0">
                            <a:latin typeface="Cambria Math" panose="02040503050406030204" pitchFamily="18" charset="0"/>
                            <a:ea typeface="Cambria Math" panose="02040503050406030204" pitchFamily="18" charset="0"/>
                          </a:rPr>
                          <m:t>𝜎</m:t>
                        </m:r>
                      </m:e>
                      <m:sub>
                        <m:r>
                          <a:rPr lang="en-US" i="1" smtClean="0">
                            <a:latin typeface="Cambria Math" panose="02040503050406030204" pitchFamily="18" charset="0"/>
                            <a:ea typeface="Cambria Math" panose="02040503050406030204" pitchFamily="18" charset="0"/>
                          </a:rPr>
                          <m:t>𝜌</m:t>
                        </m:r>
                      </m:sub>
                      <m:sup>
                        <m:r>
                          <a:rPr lang="en-US" b="0" i="1" smtClean="0">
                            <a:latin typeface="Cambria Math" panose="02040503050406030204" pitchFamily="18" charset="0"/>
                          </a:rPr>
                          <m:t>2</m:t>
                        </m:r>
                      </m:sup>
                    </m:sSubSup>
                  </m:oMath>
                </a14:m>
                <a:r>
                  <a:rPr lang="en-US" dirty="0"/>
                  <a:t>= </a:t>
                </a:r>
                <a14:m>
                  <m:oMath xmlns:m="http://schemas.openxmlformats.org/officeDocument/2006/math">
                    <m:d>
                      <m:dPr>
                        <m:begChr m:val="⟨"/>
                        <m:endChr m:val="⟩"/>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𝜌</m:t>
                            </m:r>
                          </m:e>
                          <m:sup>
                            <m:r>
                              <a:rPr lang="en-US" i="1">
                                <a:latin typeface="Cambria Math" panose="02040503050406030204" pitchFamily="18" charset="0"/>
                              </a:rPr>
                              <m:t>2</m:t>
                            </m:r>
                          </m:sup>
                        </m:sSup>
                      </m:e>
                    </m:d>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begChr m:val="⟨"/>
                            <m:endChr m:val="⟩"/>
                            <m:ctrlPr>
                              <a:rPr lang="en-US" i="1">
                                <a:latin typeface="Cambria Math" panose="02040503050406030204" pitchFamily="18" charset="0"/>
                              </a:rPr>
                            </m:ctrlPr>
                          </m:dPr>
                          <m:e>
                            <m:r>
                              <a:rPr lang="en-US" i="1">
                                <a:latin typeface="Cambria Math" panose="02040503050406030204" pitchFamily="18" charset="0"/>
                                <a:ea typeface="Cambria Math" panose="02040503050406030204" pitchFamily="18" charset="0"/>
                              </a:rPr>
                              <m:t>𝜌</m:t>
                            </m:r>
                          </m:e>
                        </m:d>
                      </m:e>
                      <m:sup>
                        <m:r>
                          <a:rPr lang="en-US" b="0" i="1" smtClean="0">
                            <a:latin typeface="Cambria Math" panose="02040503050406030204" pitchFamily="18" charset="0"/>
                          </a:rPr>
                          <m:t>2</m:t>
                        </m:r>
                      </m:sup>
                    </m:sSup>
                  </m:oMath>
                </a14:m>
                <a:endParaRPr lang="en-US" dirty="0"/>
              </a:p>
            </p:txBody>
          </p:sp>
        </mc:Choice>
        <mc:Fallback xmlns="">
          <p:sp>
            <p:nvSpPr>
              <p:cNvPr id="14" name="Rectangle 13">
                <a:extLst>
                  <a:ext uri="{FF2B5EF4-FFF2-40B4-BE49-F238E27FC236}">
                    <a16:creationId xmlns:a16="http://schemas.microsoft.com/office/drawing/2014/main" id="{7E52D77F-2C9D-4BEA-801F-C4BDBC98D86A}"/>
                  </a:ext>
                </a:extLst>
              </p:cNvPr>
              <p:cNvSpPr>
                <a:spLocks noRot="1" noChangeAspect="1" noMove="1" noResize="1" noEditPoints="1" noAdjustHandles="1" noChangeArrowheads="1" noChangeShapeType="1" noTextEdit="1"/>
              </p:cNvSpPr>
              <p:nvPr/>
            </p:nvSpPr>
            <p:spPr>
              <a:xfrm>
                <a:off x="708643" y="4228262"/>
                <a:ext cx="3628495" cy="1566387"/>
              </a:xfrm>
              <a:prstGeom prst="rect">
                <a:avLst/>
              </a:prstGeom>
              <a:blipFill>
                <a:blip r:embed="rId6"/>
                <a:stretch>
                  <a:fillRect b="-1158"/>
                </a:stretch>
              </a:blipFill>
            </p:spPr>
            <p:txBody>
              <a:bodyPr/>
              <a:lstStyle/>
              <a:p>
                <a:r>
                  <a:rPr lang="en-US">
                    <a:noFill/>
                  </a:rPr>
                  <a:t> </a:t>
                </a:r>
              </a:p>
            </p:txBody>
          </p:sp>
        </mc:Fallback>
      </mc:AlternateContent>
      <p:sp>
        <p:nvSpPr>
          <p:cNvPr id="16" name="Arrow: Curved Left 15">
            <a:extLst>
              <a:ext uri="{FF2B5EF4-FFF2-40B4-BE49-F238E27FC236}">
                <a16:creationId xmlns:a16="http://schemas.microsoft.com/office/drawing/2014/main" id="{A017A54C-9020-4AA1-B1C4-25E9C0DC69AB}"/>
              </a:ext>
            </a:extLst>
          </p:cNvPr>
          <p:cNvSpPr/>
          <p:nvPr/>
        </p:nvSpPr>
        <p:spPr>
          <a:xfrm flipH="1" flipV="1">
            <a:off x="111414" y="1320256"/>
            <a:ext cx="594068" cy="224598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 name="Arrow: Curved Left 17">
            <a:extLst>
              <a:ext uri="{FF2B5EF4-FFF2-40B4-BE49-F238E27FC236}">
                <a16:creationId xmlns:a16="http://schemas.microsoft.com/office/drawing/2014/main" id="{BB265B95-8942-4D2B-A83C-8C1D3A80836A}"/>
              </a:ext>
            </a:extLst>
          </p:cNvPr>
          <p:cNvSpPr/>
          <p:nvPr/>
        </p:nvSpPr>
        <p:spPr>
          <a:xfrm flipV="1">
            <a:off x="4435653" y="165904"/>
            <a:ext cx="1286934" cy="544326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19" name="Arrow: Right 18">
                <a:extLst>
                  <a:ext uri="{FF2B5EF4-FFF2-40B4-BE49-F238E27FC236}">
                    <a16:creationId xmlns:a16="http://schemas.microsoft.com/office/drawing/2014/main" id="{0392D53F-79BD-4329-8246-269DD647D69C}"/>
                  </a:ext>
                </a:extLst>
              </p:cNvPr>
              <p:cNvSpPr/>
              <p:nvPr/>
            </p:nvSpPr>
            <p:spPr>
              <a:xfrm>
                <a:off x="4352028" y="4431441"/>
                <a:ext cx="1897186" cy="9915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groupChr>
                        <m:groupChrPr>
                          <m:chr m:val="→"/>
                          <m:vertJc m:val="bot"/>
                          <m:ctrlPr>
                            <a:rPr lang="en-US" i="1" smtClean="0">
                              <a:latin typeface="Cambria Math" panose="02040503050406030204" pitchFamily="18" charset="0"/>
                            </a:rPr>
                          </m:ctrlPr>
                        </m:groupChrPr>
                        <m:e>
                          <m:r>
                            <m:rPr>
                              <m:nor/>
                            </m:rPr>
                            <a:rPr lang="en-US" b="0" i="0" smtClean="0">
                              <a:latin typeface="Cambria Math" panose="02040503050406030204" pitchFamily="18" charset="0"/>
                            </a:rPr>
                            <m:t>Min</m:t>
                          </m:r>
                          <m:d>
                            <m:dPr>
                              <m:begChr m:val="{"/>
                              <m:endChr m:val="}"/>
                              <m:ctrlPr>
                                <a:rPr lang="en-US" b="0" i="1" smtClean="0">
                                  <a:latin typeface="Cambria Math" panose="02040503050406030204" pitchFamily="18" charset="0"/>
                                </a:rPr>
                              </m:ctrlPr>
                            </m:dPr>
                            <m:e>
                              <m:sSubSup>
                                <m:sSubSupPr>
                                  <m:ctrlPr>
                                    <a:rPr lang="en-US" i="1">
                                      <a:latin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ea typeface="Cambria Math" panose="02040503050406030204" pitchFamily="18" charset="0"/>
                                    </a:rPr>
                                    <m:t>𝜌</m:t>
                                  </m:r>
                                </m:sub>
                                <m:sup>
                                  <m:r>
                                    <a:rPr lang="en-US" i="1">
                                      <a:latin typeface="Cambria Math" panose="02040503050406030204" pitchFamily="18" charset="0"/>
                                    </a:rPr>
                                    <m:t>2</m:t>
                                  </m:r>
                                </m:sup>
                              </m:sSubSup>
                            </m:e>
                          </m:d>
                        </m:e>
                      </m:groupChr>
                      <m:d>
                        <m:dPr>
                          <m:begChr m:val="{"/>
                          <m:endChr m:val="}"/>
                          <m:ctrlPr>
                            <a:rPr lang="en-US" i="1" smtClean="0">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𝑄</m:t>
                              </m:r>
                            </m:e>
                            <m:sub>
                              <m:r>
                                <a:rPr lang="en-US" i="1">
                                  <a:latin typeface="Cambria Math" panose="02040503050406030204" pitchFamily="18" charset="0"/>
                                </a:rPr>
                                <m:t>0</m:t>
                              </m:r>
                            </m:sub>
                          </m:sSub>
                          <m:r>
                            <a:rPr lang="en-US" b="0" i="1" smtClean="0">
                              <a:latin typeface="Cambria Math" panose="02040503050406030204" pitchFamily="18" charset="0"/>
                            </a:rPr>
                            <m:t>,</m:t>
                          </m:r>
                          <m:r>
                            <a:rPr lang="en-US" b="0" i="1" smtClean="0">
                              <a:latin typeface="Cambria Math" panose="02040503050406030204" pitchFamily="18" charset="0"/>
                            </a:rPr>
                            <m:t>𝑎</m:t>
                          </m:r>
                          <m:r>
                            <a:rPr lang="en-US" b="0" i="1" smtClean="0">
                              <a:latin typeface="Cambria Math" panose="02040503050406030204" pitchFamily="18" charset="0"/>
                            </a:rPr>
                            <m:t>,</m:t>
                          </m:r>
                          <m:r>
                            <a:rPr lang="en-US" b="0" i="1" smtClean="0">
                              <a:latin typeface="Cambria Math" panose="02040503050406030204" pitchFamily="18" charset="0"/>
                            </a:rPr>
                            <m:t>𝑏</m:t>
                          </m:r>
                        </m:e>
                      </m:d>
                    </m:oMath>
                  </m:oMathPara>
                </a14:m>
                <a:endParaRPr lang="en-US" dirty="0"/>
              </a:p>
            </p:txBody>
          </p:sp>
        </mc:Choice>
        <mc:Fallback xmlns="">
          <p:sp>
            <p:nvSpPr>
              <p:cNvPr id="19" name="Arrow: Right 18">
                <a:extLst>
                  <a:ext uri="{FF2B5EF4-FFF2-40B4-BE49-F238E27FC236}">
                    <a16:creationId xmlns:a16="http://schemas.microsoft.com/office/drawing/2014/main" id="{0392D53F-79BD-4329-8246-269DD647D69C}"/>
                  </a:ext>
                </a:extLst>
              </p:cNvPr>
              <p:cNvSpPr>
                <a:spLocks noRot="1" noChangeAspect="1" noMove="1" noResize="1" noEditPoints="1" noAdjustHandles="1" noChangeArrowheads="1" noChangeShapeType="1" noTextEdit="1"/>
              </p:cNvSpPr>
              <p:nvPr/>
            </p:nvSpPr>
            <p:spPr>
              <a:xfrm>
                <a:off x="4352028" y="4431441"/>
                <a:ext cx="1897186" cy="991565"/>
              </a:xfrm>
              <a:prstGeom prst="rightArrow">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llout: Down Arrow 26">
                <a:extLst>
                  <a:ext uri="{FF2B5EF4-FFF2-40B4-BE49-F238E27FC236}">
                    <a16:creationId xmlns:a16="http://schemas.microsoft.com/office/drawing/2014/main" id="{5FBCD475-F890-4586-A90F-F28AF7274193}"/>
                  </a:ext>
                </a:extLst>
              </p:cNvPr>
              <p:cNvSpPr/>
              <p:nvPr/>
            </p:nvSpPr>
            <p:spPr>
              <a:xfrm>
                <a:off x="769769" y="140712"/>
                <a:ext cx="3567369" cy="893551"/>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r>
                            <a:rPr lang="en-US" i="1">
                              <a:latin typeface="Cambria Math" panose="02040503050406030204" pitchFamily="18" charset="0"/>
                            </a:rPr>
                            <m:t>𝑎</m:t>
                          </m:r>
                          <m:r>
                            <a:rPr lang="en-US" i="1">
                              <a:latin typeface="Cambria Math" panose="02040503050406030204" pitchFamily="18" charset="0"/>
                            </a:rPr>
                            <m:t>,</m:t>
                          </m:r>
                          <m:r>
                            <a:rPr lang="en-US" i="1">
                              <a:latin typeface="Cambria Math" panose="02040503050406030204" pitchFamily="18" charset="0"/>
                            </a:rPr>
                            <m:t>𝑏</m:t>
                          </m:r>
                        </m:e>
                      </m:d>
                    </m:oMath>
                  </m:oMathPara>
                </a14:m>
                <a:endParaRPr lang="en-US" dirty="0"/>
              </a:p>
            </p:txBody>
          </p:sp>
        </mc:Choice>
        <mc:Fallback xmlns="">
          <p:sp>
            <p:nvSpPr>
              <p:cNvPr id="27" name="Callout: Down Arrow 26">
                <a:extLst>
                  <a:ext uri="{FF2B5EF4-FFF2-40B4-BE49-F238E27FC236}">
                    <a16:creationId xmlns:a16="http://schemas.microsoft.com/office/drawing/2014/main" id="{5FBCD475-F890-4586-A90F-F28AF7274193}"/>
                  </a:ext>
                </a:extLst>
              </p:cNvPr>
              <p:cNvSpPr>
                <a:spLocks noRot="1" noChangeAspect="1" noMove="1" noResize="1" noEditPoints="1" noAdjustHandles="1" noChangeArrowheads="1" noChangeShapeType="1" noTextEdit="1"/>
              </p:cNvSpPr>
              <p:nvPr/>
            </p:nvSpPr>
            <p:spPr>
              <a:xfrm>
                <a:off x="769769" y="140712"/>
                <a:ext cx="3567369" cy="893551"/>
              </a:xfrm>
              <a:prstGeom prst="downArrowCallou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Callout: Down Arrow 28">
                <a:extLst>
                  <a:ext uri="{FF2B5EF4-FFF2-40B4-BE49-F238E27FC236}">
                    <a16:creationId xmlns:a16="http://schemas.microsoft.com/office/drawing/2014/main" id="{5219239A-AAA6-439D-869A-695A559E1DA7}"/>
                  </a:ext>
                </a:extLst>
              </p:cNvPr>
              <p:cNvSpPr/>
              <p:nvPr/>
            </p:nvSpPr>
            <p:spPr>
              <a:xfrm>
                <a:off x="723534" y="1977793"/>
                <a:ext cx="3628494" cy="1330398"/>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r>
                            <a:rPr lang="en-US" i="1" smtClean="0">
                              <a:latin typeface="Cambria Math" panose="02040503050406030204" pitchFamily="18" charset="0"/>
                              <a:ea typeface="Cambria Math" panose="02040503050406030204" pitchFamily="18" charset="0"/>
                            </a:rPr>
                            <m:t>𝜌</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𝑁</m:t>
                          </m:r>
                        </m:den>
                      </m:f>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𝑅</m:t>
                          </m:r>
                          <m:r>
                            <a:rPr lang="en-US" b="0" i="1" smtClean="0">
                              <a:latin typeface="Cambria Math" panose="02040503050406030204" pitchFamily="18" charset="0"/>
                            </a:rPr>
                            <m:t>𝑂𝐼</m:t>
                          </m:r>
                        </m:sub>
                        <m:sup/>
                        <m:e>
                          <m:f>
                            <m:fPr>
                              <m:ctrlPr>
                                <a:rPr lang="en-US" i="1">
                                  <a:latin typeface="Cambria Math" panose="02040503050406030204" pitchFamily="18" charset="0"/>
                                </a:rPr>
                              </m:ctrlPr>
                            </m:fPr>
                            <m:num>
                              <m:d>
                                <m:dPr>
                                  <m:ctrlPr>
                                    <a:rPr lang="en-US" i="1" smtClean="0">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𝑖𝑗</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𝑑</m:t>
                                      </m:r>
                                    </m:e>
                                    <m:sub>
                                      <m:r>
                                        <a:rPr lang="en-US" i="1">
                                          <a:latin typeface="Cambria Math" panose="02040503050406030204" pitchFamily="18" charset="0"/>
                                          <a:ea typeface="Cambria Math" panose="02040503050406030204" pitchFamily="18" charset="0"/>
                                        </a:rPr>
                                        <m:t>𝑃𝐹𝑆</m:t>
                                      </m:r>
                                    </m:sub>
                                  </m:sSub>
                                </m:e>
                              </m:d>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𝑑</m:t>
                                  </m:r>
                                </m:e>
                                <m:sub>
                                  <m:r>
                                    <a:rPr lang="en-US" i="1">
                                      <a:latin typeface="Cambria Math" panose="02040503050406030204" pitchFamily="18" charset="0"/>
                                    </a:rPr>
                                    <m:t>𝑖𝑗</m:t>
                                  </m:r>
                                </m:sub>
                              </m:sSub>
                            </m:num>
                            <m:den>
                              <m:sSub>
                                <m:sSubPr>
                                  <m:ctrlPr>
                                    <a:rPr lang="en-US" i="1">
                                      <a:latin typeface="Cambria Math" panose="02040503050406030204" pitchFamily="18" charset="0"/>
                                    </a:rPr>
                                  </m:ctrlPr>
                                </m:sSubPr>
                                <m:e>
                                  <m:r>
                                    <a:rPr lang="en-US" b="0" i="1" smtClean="0">
                                      <a:latin typeface="Cambria Math" panose="02040503050406030204" pitchFamily="18" charset="0"/>
                                    </a:rPr>
                                    <m:t>𝑑</m:t>
                                  </m:r>
                                </m:e>
                                <m:sub>
                                  <m:r>
                                    <a:rPr lang="en-US" i="1">
                                      <a:latin typeface="Cambria Math" panose="02040503050406030204" pitchFamily="18" charset="0"/>
                                    </a:rPr>
                                    <m:t>𝑖𝑗</m:t>
                                  </m:r>
                                </m:sub>
                              </m:sSub>
                            </m:den>
                          </m:f>
                        </m:e>
                      </m:nary>
                    </m:oMath>
                  </m:oMathPara>
                </a14:m>
                <a:endParaRPr lang="en-US" dirty="0"/>
              </a:p>
            </p:txBody>
          </p:sp>
        </mc:Choice>
        <mc:Fallback xmlns="">
          <p:sp>
            <p:nvSpPr>
              <p:cNvPr id="29" name="Callout: Down Arrow 28">
                <a:extLst>
                  <a:ext uri="{FF2B5EF4-FFF2-40B4-BE49-F238E27FC236}">
                    <a16:creationId xmlns:a16="http://schemas.microsoft.com/office/drawing/2014/main" id="{5219239A-AAA6-439D-869A-695A559E1DA7}"/>
                  </a:ext>
                </a:extLst>
              </p:cNvPr>
              <p:cNvSpPr>
                <a:spLocks noRot="1" noChangeAspect="1" noMove="1" noResize="1" noEditPoints="1" noAdjustHandles="1" noChangeArrowheads="1" noChangeShapeType="1" noTextEdit="1"/>
              </p:cNvSpPr>
              <p:nvPr/>
            </p:nvSpPr>
            <p:spPr>
              <a:xfrm>
                <a:off x="723534" y="1977793"/>
                <a:ext cx="3628494" cy="1330398"/>
              </a:xfrm>
              <a:prstGeom prst="downArrowCallou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Callout: Down Arrow 29">
                <a:extLst>
                  <a:ext uri="{FF2B5EF4-FFF2-40B4-BE49-F238E27FC236}">
                    <a16:creationId xmlns:a16="http://schemas.microsoft.com/office/drawing/2014/main" id="{3D8DDDAF-4289-45B6-B2F6-1AE0289ECE94}"/>
                  </a:ext>
                </a:extLst>
              </p:cNvPr>
              <p:cNvSpPr/>
              <p:nvPr/>
            </p:nvSpPr>
            <p:spPr>
              <a:xfrm>
                <a:off x="769769" y="1040484"/>
                <a:ext cx="3567369" cy="948078"/>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d>
                            <m:dPr>
                              <m:begChr m:val="{"/>
                              <m:endChr m:val="}"/>
                              <m:ctrlPr>
                                <a:rPr lang="en-US" i="1" smtClean="0">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𝑄</m:t>
                                  </m:r>
                                </m:e>
                                <m:sub>
                                  <m:r>
                                    <a:rPr lang="en-US" i="1">
                                      <a:latin typeface="Cambria Math" panose="02040503050406030204" pitchFamily="18" charset="0"/>
                                    </a:rPr>
                                    <m:t>0</m:t>
                                  </m:r>
                                </m:sub>
                              </m:sSub>
                            </m:e>
                          </m:d>
                          <m:groupChr>
                            <m:groupChrPr>
                              <m:chr m:val="→"/>
                              <m:vertJc m:val="bot"/>
                              <m:ctrlPr>
                                <a:rPr lang="en-US" i="1" smtClean="0">
                                  <a:latin typeface="Cambria Math" panose="02040503050406030204" pitchFamily="18" charset="0"/>
                                </a:rPr>
                              </m:ctrlPr>
                            </m:groupChrPr>
                            <m:e>
                              <m:r>
                                <m:rPr>
                                  <m:nor/>
                                </m:rPr>
                                <a:rPr lang="en-US" b="0" i="0" smtClean="0">
                                  <a:latin typeface="Cambria Math" panose="02040503050406030204" pitchFamily="18" charset="0"/>
                                </a:rPr>
                                <m:t>Model</m:t>
                              </m:r>
                              <m:r>
                                <m:rPr>
                                  <m:nor/>
                                </m:rPr>
                                <a:rPr lang="en-US" b="0" i="0" smtClean="0">
                                  <a:latin typeface="Cambria Math" panose="02040503050406030204" pitchFamily="18" charset="0"/>
                                </a:rPr>
                                <m:t> </m:t>
                              </m:r>
                              <m:r>
                                <m:rPr>
                                  <m:nor/>
                                </m:rPr>
                                <a:rPr lang="en-US" b="0" i="0" smtClean="0">
                                  <a:latin typeface="Cambria Math" panose="02040503050406030204" pitchFamily="18" charset="0"/>
                                </a:rPr>
                                <m:t>Image</m:t>
                              </m:r>
                            </m:e>
                          </m:groupChr>
                          <m:r>
                            <a:rPr lang="en-US" b="0" i="1" smtClean="0">
                              <a:latin typeface="Cambria Math" panose="02040503050406030204" pitchFamily="18" charset="0"/>
                            </a:rPr>
                            <m:t>𝑚</m:t>
                          </m:r>
                        </m:e>
                        <m:sub>
                          <m:r>
                            <a:rPr lang="en-US" b="0" i="1" smtClean="0">
                              <a:latin typeface="Cambria Math" panose="02040503050406030204" pitchFamily="18" charset="0"/>
                            </a:rPr>
                            <m:t>𝑖𝑗</m:t>
                          </m:r>
                        </m:sub>
                      </m:sSub>
                    </m:oMath>
                  </m:oMathPara>
                </a14:m>
                <a:endParaRPr lang="en-US" dirty="0"/>
              </a:p>
            </p:txBody>
          </p:sp>
        </mc:Choice>
        <mc:Fallback xmlns="">
          <p:sp>
            <p:nvSpPr>
              <p:cNvPr id="30" name="Callout: Down Arrow 29">
                <a:extLst>
                  <a:ext uri="{FF2B5EF4-FFF2-40B4-BE49-F238E27FC236}">
                    <a16:creationId xmlns:a16="http://schemas.microsoft.com/office/drawing/2014/main" id="{3D8DDDAF-4289-45B6-B2F6-1AE0289ECE94}"/>
                  </a:ext>
                </a:extLst>
              </p:cNvPr>
              <p:cNvSpPr>
                <a:spLocks noRot="1" noChangeAspect="1" noMove="1" noResize="1" noEditPoints="1" noAdjustHandles="1" noChangeArrowheads="1" noChangeShapeType="1" noTextEdit="1"/>
              </p:cNvSpPr>
              <p:nvPr/>
            </p:nvSpPr>
            <p:spPr>
              <a:xfrm>
                <a:off x="769769" y="1040484"/>
                <a:ext cx="3567369" cy="948078"/>
              </a:xfrm>
              <a:prstGeom prst="downArrowCallou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Callout: Down Arrow 31">
                <a:extLst>
                  <a:ext uri="{FF2B5EF4-FFF2-40B4-BE49-F238E27FC236}">
                    <a16:creationId xmlns:a16="http://schemas.microsoft.com/office/drawing/2014/main" id="{08CFC0A7-F6CC-463B-976B-24D86ED752EA}"/>
                  </a:ext>
                </a:extLst>
              </p:cNvPr>
              <p:cNvSpPr/>
              <p:nvPr/>
            </p:nvSpPr>
            <p:spPr>
              <a:xfrm>
                <a:off x="723534" y="3282109"/>
                <a:ext cx="3628494" cy="948078"/>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d>
                      <m:dPr>
                        <m:begChr m:val="|"/>
                        <m:endChr m:val="|"/>
                        <m:ctrlPr>
                          <a:rPr lang="en-US" i="1">
                            <a:latin typeface="Cambria Math" panose="02040503050406030204" pitchFamily="18" charset="0"/>
                          </a:rPr>
                        </m:ctrlPr>
                      </m:dPr>
                      <m:e>
                        <m:d>
                          <m:dPr>
                            <m:begChr m:val="⟨"/>
                            <m:endChr m:val="⟩"/>
                            <m:ctrlPr>
                              <a:rPr lang="en-US" i="1">
                                <a:latin typeface="Cambria Math" panose="02040503050406030204" pitchFamily="18" charset="0"/>
                              </a:rPr>
                            </m:ctrlPr>
                          </m:dPr>
                          <m:e>
                            <m:r>
                              <a:rPr lang="en-US" i="1">
                                <a:latin typeface="Cambria Math" panose="02040503050406030204" pitchFamily="18" charset="0"/>
                                <a:ea typeface="Cambria Math" panose="02040503050406030204" pitchFamily="18" charset="0"/>
                              </a:rPr>
                              <m:t>𝜌</m:t>
                            </m:r>
                          </m:e>
                        </m:d>
                      </m:e>
                    </m:d>
                    <m:r>
                      <a:rPr lang="en-US">
                        <a:latin typeface="Cambria Math" panose="02040503050406030204" pitchFamily="18" charset="0"/>
                      </a:rPr>
                      <m:t>&lt;</m:t>
                    </m:r>
                    <m:r>
                      <m:rPr>
                        <m:sty m:val="p"/>
                      </m:rPr>
                      <a:rPr lang="el-GR" i="1">
                        <a:latin typeface="Cambria Math" panose="02040503050406030204" pitchFamily="18" charset="0"/>
                        <a:ea typeface="Cambria Math" panose="02040503050406030204" pitchFamily="18" charset="0"/>
                      </a:rPr>
                      <m:t>ε</m:t>
                    </m:r>
                  </m:oMath>
                </a14:m>
                <a:r>
                  <a:rPr lang="en-US" dirty="0"/>
                  <a:t> ?</a:t>
                </a:r>
              </a:p>
            </p:txBody>
          </p:sp>
        </mc:Choice>
        <mc:Fallback xmlns="">
          <p:sp>
            <p:nvSpPr>
              <p:cNvPr id="32" name="Callout: Down Arrow 31">
                <a:extLst>
                  <a:ext uri="{FF2B5EF4-FFF2-40B4-BE49-F238E27FC236}">
                    <a16:creationId xmlns:a16="http://schemas.microsoft.com/office/drawing/2014/main" id="{08CFC0A7-F6CC-463B-976B-24D86ED752EA}"/>
                  </a:ext>
                </a:extLst>
              </p:cNvPr>
              <p:cNvSpPr>
                <a:spLocks noRot="1" noChangeAspect="1" noMove="1" noResize="1" noEditPoints="1" noAdjustHandles="1" noChangeArrowheads="1" noChangeShapeType="1" noTextEdit="1"/>
              </p:cNvSpPr>
              <p:nvPr/>
            </p:nvSpPr>
            <p:spPr>
              <a:xfrm>
                <a:off x="723534" y="3282109"/>
                <a:ext cx="3628494" cy="948078"/>
              </a:xfrm>
              <a:prstGeom prst="downArrowCallout">
                <a:avLst/>
              </a:prstGeom>
              <a:blipFill>
                <a:blip r:embed="rId11"/>
                <a:stretch>
                  <a:fillRect/>
                </a:stretch>
              </a:blipFill>
            </p:spPr>
            <p:txBody>
              <a:bodyPr/>
              <a:lstStyle/>
              <a:p>
                <a:r>
                  <a:rPr lang="en-US">
                    <a:noFill/>
                  </a:rPr>
                  <a:t> </a:t>
                </a:r>
              </a:p>
            </p:txBody>
          </p:sp>
        </mc:Fallback>
      </mc:AlternateContent>
      <p:sp>
        <p:nvSpPr>
          <p:cNvPr id="34" name="Title 33">
            <a:extLst>
              <a:ext uri="{FF2B5EF4-FFF2-40B4-BE49-F238E27FC236}">
                <a16:creationId xmlns:a16="http://schemas.microsoft.com/office/drawing/2014/main" id="{056A800E-7570-4170-A39E-ED902D0E9F33}"/>
              </a:ext>
            </a:extLst>
          </p:cNvPr>
          <p:cNvSpPr>
            <a:spLocks noGrp="1"/>
          </p:cNvSpPr>
          <p:nvPr>
            <p:ph type="title"/>
          </p:nvPr>
        </p:nvSpPr>
        <p:spPr>
          <a:xfrm>
            <a:off x="0" y="6288202"/>
            <a:ext cx="12192000" cy="522174"/>
          </a:xfrm>
        </p:spPr>
        <p:style>
          <a:lnRef idx="3">
            <a:schemeClr val="lt1"/>
          </a:lnRef>
          <a:fillRef idx="1">
            <a:schemeClr val="dk1"/>
          </a:fillRef>
          <a:effectRef idx="1">
            <a:schemeClr val="dk1"/>
          </a:effectRef>
          <a:fontRef idx="minor">
            <a:schemeClr val="lt1"/>
          </a:fontRef>
        </p:style>
        <p:txBody>
          <a:bodyPr>
            <a:normAutofit fontScale="90000"/>
          </a:bodyPr>
          <a:lstStyle/>
          <a:p>
            <a:pPr algn="ctr"/>
            <a:r>
              <a:rPr lang="en-US" dirty="0"/>
              <a:t>GX Model to Data Comparison Metrics</a:t>
            </a:r>
          </a:p>
        </p:txBody>
      </p:sp>
      <p:sp>
        <p:nvSpPr>
          <p:cNvPr id="35" name="Rectangle 34">
            <a:extLst>
              <a:ext uri="{FF2B5EF4-FFF2-40B4-BE49-F238E27FC236}">
                <a16:creationId xmlns:a16="http://schemas.microsoft.com/office/drawing/2014/main" id="{BF5602AD-87CC-4BB9-BAD7-44B3768D4111}"/>
              </a:ext>
            </a:extLst>
          </p:cNvPr>
          <p:cNvSpPr/>
          <p:nvPr/>
        </p:nvSpPr>
        <p:spPr>
          <a:xfrm>
            <a:off x="9412940" y="2210207"/>
            <a:ext cx="1975495" cy="5419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a:t>MW: Fleishman et al. (2021)</a:t>
            </a:r>
          </a:p>
          <a:p>
            <a:r>
              <a:rPr lang="en-US" sz="1100" dirty="0"/>
              <a:t>EUV: Ugarte-</a:t>
            </a:r>
            <a:r>
              <a:rPr lang="en-US" sz="1100" dirty="0" err="1"/>
              <a:t>Urra</a:t>
            </a:r>
            <a:r>
              <a:rPr lang="en-US" sz="1100" dirty="0"/>
              <a:t> et al. (2019)</a:t>
            </a:r>
          </a:p>
        </p:txBody>
      </p:sp>
      <p:sp>
        <p:nvSpPr>
          <p:cNvPr id="36" name="Rectangle 35">
            <a:extLst>
              <a:ext uri="{FF2B5EF4-FFF2-40B4-BE49-F238E27FC236}">
                <a16:creationId xmlns:a16="http://schemas.microsoft.com/office/drawing/2014/main" id="{22143C59-A81C-411E-895A-9882F55F419A}"/>
              </a:ext>
            </a:extLst>
          </p:cNvPr>
          <p:cNvSpPr/>
          <p:nvPr/>
        </p:nvSpPr>
        <p:spPr>
          <a:xfrm>
            <a:off x="9412941" y="5215540"/>
            <a:ext cx="1952452" cy="4762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MW: Fleishman et al. (2021)</a:t>
            </a:r>
          </a:p>
          <a:p>
            <a:pPr algn="ctr"/>
            <a:r>
              <a:rPr lang="en-US" sz="1100" dirty="0"/>
              <a:t>Trial and Error</a:t>
            </a:r>
          </a:p>
        </p:txBody>
      </p:sp>
      <p:grpSp>
        <p:nvGrpSpPr>
          <p:cNvPr id="2" name="Group 1">
            <a:extLst>
              <a:ext uri="{FF2B5EF4-FFF2-40B4-BE49-F238E27FC236}">
                <a16:creationId xmlns:a16="http://schemas.microsoft.com/office/drawing/2014/main" id="{AE745F97-9F34-4B43-B96D-97E02A80D251}"/>
              </a:ext>
            </a:extLst>
          </p:cNvPr>
          <p:cNvGrpSpPr/>
          <p:nvPr/>
        </p:nvGrpSpPr>
        <p:grpSpPr>
          <a:xfrm>
            <a:off x="5862338" y="325455"/>
            <a:ext cx="5948662" cy="2832070"/>
            <a:chOff x="6014738" y="477856"/>
            <a:chExt cx="5948662" cy="2832070"/>
          </a:xfrm>
        </p:grpSpPr>
        <p:pic>
          <p:nvPicPr>
            <p:cNvPr id="20" name="Content Placeholder 7">
              <a:extLst>
                <a:ext uri="{FF2B5EF4-FFF2-40B4-BE49-F238E27FC236}">
                  <a16:creationId xmlns:a16="http://schemas.microsoft.com/office/drawing/2014/main" id="{4A14E7EA-35DA-4DC4-BA04-3EEAE6F649E0}"/>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6014738" y="477856"/>
              <a:ext cx="2832070" cy="2832070"/>
            </a:xfrm>
            <a:prstGeom prst="rect">
              <a:avLst/>
            </a:prstGeom>
          </p:spPr>
        </p:pic>
        <p:pic>
          <p:nvPicPr>
            <p:cNvPr id="21" name="Picture 20">
              <a:extLst>
                <a:ext uri="{FF2B5EF4-FFF2-40B4-BE49-F238E27FC236}">
                  <a16:creationId xmlns:a16="http://schemas.microsoft.com/office/drawing/2014/main" id="{46257714-2CB5-4388-A711-32DC85202431}"/>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9131331" y="477856"/>
              <a:ext cx="2832069" cy="2832069"/>
            </a:xfrm>
            <a:prstGeom prst="rect">
              <a:avLst/>
            </a:prstGeom>
          </p:spPr>
        </p:pic>
      </p:grpSp>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BB089D58-E336-41A9-B568-D9372926759B}"/>
                  </a:ext>
                </a:extLst>
              </p:cNvPr>
              <p:cNvSpPr/>
              <p:nvPr/>
            </p:nvSpPr>
            <p:spPr>
              <a:xfrm>
                <a:off x="9401348" y="2251470"/>
                <a:ext cx="1975494" cy="4762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New, Better </a:t>
                </a:r>
                <a14:m>
                  <m:oMath xmlns:m="http://schemas.openxmlformats.org/officeDocument/2006/math">
                    <m:sSubSup>
                      <m:sSubSupPr>
                        <m:ctrlPr>
                          <a:rPr lang="en-US" sz="1100" i="1">
                            <a:latin typeface="Cambria Math" panose="02040503050406030204" pitchFamily="18" charset="0"/>
                          </a:rPr>
                        </m:ctrlPr>
                      </m:sSubSupPr>
                      <m:e>
                        <m:r>
                          <a:rPr lang="en-US" sz="1100" i="1">
                            <a:latin typeface="Cambria Math" panose="02040503050406030204" pitchFamily="18" charset="0"/>
                            <a:ea typeface="Cambria Math" panose="02040503050406030204" pitchFamily="18" charset="0"/>
                          </a:rPr>
                          <m:t>𝜎</m:t>
                        </m:r>
                      </m:e>
                      <m:sub>
                        <m:r>
                          <a:rPr lang="en-US" sz="1100" i="1">
                            <a:latin typeface="Cambria Math" panose="02040503050406030204" pitchFamily="18" charset="0"/>
                            <a:ea typeface="Cambria Math" panose="02040503050406030204" pitchFamily="18" charset="0"/>
                          </a:rPr>
                          <m:t>𝜌</m:t>
                        </m:r>
                      </m:sub>
                      <m:sup>
                        <m:r>
                          <a:rPr lang="en-US" sz="1100" i="1">
                            <a:latin typeface="Cambria Math" panose="02040503050406030204" pitchFamily="18" charset="0"/>
                          </a:rPr>
                          <m:t>2</m:t>
                        </m:r>
                      </m:sup>
                    </m:sSubSup>
                  </m:oMath>
                </a14:m>
                <a:r>
                  <a:rPr lang="en-US" sz="1100" dirty="0"/>
                  <a:t> Metrics</a:t>
                </a:r>
              </a:p>
              <a:p>
                <a:pPr algn="ctr"/>
                <a:r>
                  <a:rPr lang="en-US" sz="1100" dirty="0">
                    <a:solidFill>
                      <a:schemeClr val="bg1"/>
                    </a:solidFill>
                  </a:rPr>
                  <a:t>Automatic Parameter Search</a:t>
                </a:r>
              </a:p>
            </p:txBody>
          </p:sp>
        </mc:Choice>
        <mc:Fallback xmlns="">
          <p:sp>
            <p:nvSpPr>
              <p:cNvPr id="23" name="Rectangle 22">
                <a:extLst>
                  <a:ext uri="{FF2B5EF4-FFF2-40B4-BE49-F238E27FC236}">
                    <a16:creationId xmlns:a16="http://schemas.microsoft.com/office/drawing/2014/main" id="{BB089D58-E336-41A9-B568-D9372926759B}"/>
                  </a:ext>
                </a:extLst>
              </p:cNvPr>
              <p:cNvSpPr>
                <a:spLocks noRot="1" noChangeAspect="1" noMove="1" noResize="1" noEditPoints="1" noAdjustHandles="1" noChangeArrowheads="1" noChangeShapeType="1" noTextEdit="1"/>
              </p:cNvSpPr>
              <p:nvPr/>
            </p:nvSpPr>
            <p:spPr>
              <a:xfrm>
                <a:off x="9401348" y="2251470"/>
                <a:ext cx="1975494" cy="476254"/>
              </a:xfrm>
              <a:prstGeom prst="rect">
                <a:avLst/>
              </a:prstGeom>
              <a:blipFill>
                <a:blip r:embed="rId14"/>
                <a:stretch>
                  <a:fillRect b="-5000"/>
                </a:stretch>
              </a:blipFill>
            </p:spPr>
            <p:txBody>
              <a:bodyPr/>
              <a:lstStyle/>
              <a:p>
                <a:r>
                  <a:rPr lang="en-US">
                    <a:noFill/>
                  </a:rPr>
                  <a:t> </a:t>
                </a:r>
              </a:p>
            </p:txBody>
          </p:sp>
        </mc:Fallback>
      </mc:AlternateContent>
      <p:sp>
        <p:nvSpPr>
          <p:cNvPr id="3" name="Date Placeholder 2">
            <a:extLst>
              <a:ext uri="{FF2B5EF4-FFF2-40B4-BE49-F238E27FC236}">
                <a16:creationId xmlns:a16="http://schemas.microsoft.com/office/drawing/2014/main" id="{7671848F-130B-7BAD-C0FD-DBE7FCEF71AA}"/>
              </a:ext>
            </a:extLst>
          </p:cNvPr>
          <p:cNvSpPr>
            <a:spLocks noGrp="1"/>
          </p:cNvSpPr>
          <p:nvPr>
            <p:ph type="dt" sz="half" idx="10"/>
          </p:nvPr>
        </p:nvSpPr>
        <p:spPr/>
        <p:txBody>
          <a:bodyPr/>
          <a:lstStyle/>
          <a:p>
            <a:fld id="{5C5C3301-5689-47F4-8C1F-7A18EAD1DB9C}" type="datetime1">
              <a:rPr lang="en-US" smtClean="0"/>
              <a:t>10/30/2023</a:t>
            </a:fld>
            <a:endParaRPr lang="en-US" dirty="0"/>
          </a:p>
        </p:txBody>
      </p:sp>
      <p:sp>
        <p:nvSpPr>
          <p:cNvPr id="4" name="Slide Number Placeholder 3">
            <a:extLst>
              <a:ext uri="{FF2B5EF4-FFF2-40B4-BE49-F238E27FC236}">
                <a16:creationId xmlns:a16="http://schemas.microsoft.com/office/drawing/2014/main" id="{259D33E9-BC52-0C70-B2D9-2F05DB6F42BE}"/>
              </a:ext>
            </a:extLst>
          </p:cNvPr>
          <p:cNvSpPr>
            <a:spLocks noGrp="1"/>
          </p:cNvSpPr>
          <p:nvPr>
            <p:ph type="sldNum" sz="quarter" idx="12"/>
          </p:nvPr>
        </p:nvSpPr>
        <p:spPr/>
        <p:txBody>
          <a:bodyPr/>
          <a:lstStyle/>
          <a:p>
            <a:fld id="{D57F1E4F-1CFF-5643-939E-217C01CDF565}" type="slidenum">
              <a:rPr lang="en-US" smtClean="0"/>
              <a:pPr/>
              <a:t>16</a:t>
            </a:fld>
            <a:endParaRPr lang="en-US" dirty="0"/>
          </a:p>
        </p:txBody>
      </p:sp>
    </p:spTree>
    <p:extLst>
      <p:ext uri="{BB962C8B-B14F-4D97-AF65-F5344CB8AC3E}">
        <p14:creationId xmlns:p14="http://schemas.microsoft.com/office/powerpoint/2010/main" val="789154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wipe(down)">
                                      <p:cBhvr>
                                        <p:cTn id="57" dur="500"/>
                                        <p:tgtEl>
                                          <p:spTgt spid="2"/>
                                        </p:tgtEl>
                                      </p:cBhvr>
                                    </p:animEffect>
                                  </p:childTnLst>
                                </p:cTn>
                              </p:par>
                              <p:par>
                                <p:cTn id="58" presetID="1" presetClass="entr" presetSubtype="0" fill="hold" grpId="0" nodeType="withEffect">
                                  <p:stCondLst>
                                    <p:cond delay="0"/>
                                  </p:stCondLst>
                                  <p:childTnLst>
                                    <p:set>
                                      <p:cBhvr>
                                        <p:cTn id="59"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8" grpId="0" animBg="1"/>
      <p:bldP spid="19" grpId="0" animBg="1"/>
      <p:bldP spid="27" grpId="0" animBg="1"/>
      <p:bldP spid="29" grpId="0" animBg="1"/>
      <p:bldP spid="30" grpId="0" animBg="1"/>
      <p:bldP spid="32" grpId="0" animBg="1"/>
      <p:bldP spid="35" grpId="0" animBg="1"/>
      <p:bldP spid="36" grpId="0" animBg="1"/>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86CB489-AB2D-4B6F-BE46-59A5FCDE9B18}"/>
              </a:ext>
            </a:extLst>
          </p:cNvPr>
          <p:cNvPicPr>
            <a:picLocks noChangeAspect="1"/>
          </p:cNvPicPr>
          <p:nvPr/>
        </p:nvPicPr>
        <p:blipFill>
          <a:blip r:embed="rId2"/>
          <a:srcRect/>
          <a:stretch/>
        </p:blipFill>
        <p:spPr>
          <a:xfrm>
            <a:off x="5995255" y="1111718"/>
            <a:ext cx="3449963" cy="2556190"/>
          </a:xfrm>
          <a:prstGeom prst="rect">
            <a:avLst/>
          </a:prstGeom>
        </p:spPr>
      </p:pic>
      <p:sp>
        <p:nvSpPr>
          <p:cNvPr id="2" name="Title 1">
            <a:extLst>
              <a:ext uri="{FF2B5EF4-FFF2-40B4-BE49-F238E27FC236}">
                <a16:creationId xmlns:a16="http://schemas.microsoft.com/office/drawing/2014/main" id="{48E74BF3-89A9-456D-B4FA-F060DA19E5A2}"/>
              </a:ext>
            </a:extLst>
          </p:cNvPr>
          <p:cNvSpPr>
            <a:spLocks noGrp="1"/>
          </p:cNvSpPr>
          <p:nvPr>
            <p:ph type="title"/>
          </p:nvPr>
        </p:nvSpPr>
        <p:spPr>
          <a:xfrm>
            <a:off x="838200" y="-90986"/>
            <a:ext cx="10515600" cy="1603931"/>
          </a:xfrm>
        </p:spPr>
        <p:txBody>
          <a:bodyPr>
            <a:normAutofit/>
          </a:bodyPr>
          <a:lstStyle/>
          <a:p>
            <a:pPr algn="ctr"/>
            <a:r>
              <a:rPr lang="en-US" sz="3500" b="1" dirty="0">
                <a:latin typeface="+mn-lt"/>
              </a:rPr>
              <a:t>GX Automated Coronal Heating Modeling Framework</a:t>
            </a:r>
          </a:p>
        </p:txBody>
      </p:sp>
      <p:sp>
        <p:nvSpPr>
          <p:cNvPr id="3" name="Date Placeholder 2">
            <a:extLst>
              <a:ext uri="{FF2B5EF4-FFF2-40B4-BE49-F238E27FC236}">
                <a16:creationId xmlns:a16="http://schemas.microsoft.com/office/drawing/2014/main" id="{26FC3439-83D5-CCB6-A856-B39407B739D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BB3656-036F-4B09-A9DE-A21AF83C1BD2}"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10/30/2023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2D1DD8F-2182-42AA-92D2-68228788E01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GX Simulator-ISSI 2023</a:t>
            </a:r>
          </a:p>
        </p:txBody>
      </p:sp>
      <p:sp>
        <p:nvSpPr>
          <p:cNvPr id="11" name="Freeform: Shape 10">
            <a:extLst>
              <a:ext uri="{FF2B5EF4-FFF2-40B4-BE49-F238E27FC236}">
                <a16:creationId xmlns:a16="http://schemas.microsoft.com/office/drawing/2014/main" id="{14D6F05C-2B71-4240-82BB-C1FE7568B231}"/>
              </a:ext>
            </a:extLst>
          </p:cNvPr>
          <p:cNvSpPr/>
          <p:nvPr/>
        </p:nvSpPr>
        <p:spPr>
          <a:xfrm>
            <a:off x="195615" y="4109593"/>
            <a:ext cx="2622359" cy="1048943"/>
          </a:xfrm>
          <a:custGeom>
            <a:avLst/>
            <a:gdLst>
              <a:gd name="connsiteX0" fmla="*/ 0 w 2622359"/>
              <a:gd name="connsiteY0" fmla="*/ 0 h 1048943"/>
              <a:gd name="connsiteX1" fmla="*/ 2097888 w 2622359"/>
              <a:gd name="connsiteY1" fmla="*/ 0 h 1048943"/>
              <a:gd name="connsiteX2" fmla="*/ 2622359 w 2622359"/>
              <a:gd name="connsiteY2" fmla="*/ 524472 h 1048943"/>
              <a:gd name="connsiteX3" fmla="*/ 2097888 w 2622359"/>
              <a:gd name="connsiteY3" fmla="*/ 1048943 h 1048943"/>
              <a:gd name="connsiteX4" fmla="*/ 0 w 2622359"/>
              <a:gd name="connsiteY4" fmla="*/ 1048943 h 1048943"/>
              <a:gd name="connsiteX5" fmla="*/ 0 w 2622359"/>
              <a:gd name="connsiteY5" fmla="*/ 0 h 1048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22359" h="1048943">
                <a:moveTo>
                  <a:pt x="0" y="0"/>
                </a:moveTo>
                <a:lnTo>
                  <a:pt x="2097888" y="0"/>
                </a:lnTo>
                <a:lnTo>
                  <a:pt x="2622359" y="524472"/>
                </a:lnTo>
                <a:lnTo>
                  <a:pt x="2097888" y="1048943"/>
                </a:lnTo>
                <a:lnTo>
                  <a:pt x="0" y="1048943"/>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2014" tIns="56007" rIns="290240" bIns="56007"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n-US" sz="2100" b="0" i="0" u="none" strike="noStrike" kern="1200" cap="none" spc="0" normalizeH="0" baseline="0" noProof="0" dirty="0">
                <a:ln>
                  <a:noFill/>
                </a:ln>
                <a:solidFill>
                  <a:prstClr val="white"/>
                </a:solidFill>
                <a:effectLst/>
                <a:uLnTx/>
                <a:uFillTx/>
                <a:latin typeface="Calibri" panose="020F0502020204030204"/>
                <a:ea typeface="+mn-ea"/>
                <a:cs typeface="+mn-cs"/>
              </a:rPr>
              <a:t>Data Request</a:t>
            </a:r>
          </a:p>
        </p:txBody>
      </p:sp>
      <p:sp>
        <p:nvSpPr>
          <p:cNvPr id="12" name="Freeform: Shape 11">
            <a:extLst>
              <a:ext uri="{FF2B5EF4-FFF2-40B4-BE49-F238E27FC236}">
                <a16:creationId xmlns:a16="http://schemas.microsoft.com/office/drawing/2014/main" id="{2C123DBD-281F-4283-9F54-ECE338641DA3}"/>
              </a:ext>
            </a:extLst>
          </p:cNvPr>
          <p:cNvSpPr/>
          <p:nvPr/>
        </p:nvSpPr>
        <p:spPr>
          <a:xfrm>
            <a:off x="2293503" y="4109593"/>
            <a:ext cx="2622359" cy="1048943"/>
          </a:xfrm>
          <a:custGeom>
            <a:avLst/>
            <a:gdLst>
              <a:gd name="connsiteX0" fmla="*/ 0 w 2622359"/>
              <a:gd name="connsiteY0" fmla="*/ 0 h 1048943"/>
              <a:gd name="connsiteX1" fmla="*/ 2097888 w 2622359"/>
              <a:gd name="connsiteY1" fmla="*/ 0 h 1048943"/>
              <a:gd name="connsiteX2" fmla="*/ 2622359 w 2622359"/>
              <a:gd name="connsiteY2" fmla="*/ 524472 h 1048943"/>
              <a:gd name="connsiteX3" fmla="*/ 2097888 w 2622359"/>
              <a:gd name="connsiteY3" fmla="*/ 1048943 h 1048943"/>
              <a:gd name="connsiteX4" fmla="*/ 0 w 2622359"/>
              <a:gd name="connsiteY4" fmla="*/ 1048943 h 1048943"/>
              <a:gd name="connsiteX5" fmla="*/ 524472 w 2622359"/>
              <a:gd name="connsiteY5" fmla="*/ 524472 h 1048943"/>
              <a:gd name="connsiteX6" fmla="*/ 0 w 2622359"/>
              <a:gd name="connsiteY6" fmla="*/ 0 h 1048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2359" h="1048943">
                <a:moveTo>
                  <a:pt x="0" y="0"/>
                </a:moveTo>
                <a:lnTo>
                  <a:pt x="2097888" y="0"/>
                </a:lnTo>
                <a:lnTo>
                  <a:pt x="2622359" y="524472"/>
                </a:lnTo>
                <a:lnTo>
                  <a:pt x="2097888" y="1048943"/>
                </a:lnTo>
                <a:lnTo>
                  <a:pt x="0" y="1048943"/>
                </a:lnTo>
                <a:lnTo>
                  <a:pt x="524472" y="524472"/>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8483" tIns="56007" rIns="552475" bIns="56007"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n-US" sz="2100" b="0" i="0" u="none" strike="noStrike" kern="1200" cap="none" spc="0" normalizeH="0" baseline="0" noProof="0" dirty="0">
                <a:ln>
                  <a:noFill/>
                </a:ln>
                <a:solidFill>
                  <a:prstClr val="white"/>
                </a:solidFill>
                <a:effectLst/>
                <a:uLnTx/>
                <a:uFillTx/>
                <a:latin typeface="Calibri" panose="020F0502020204030204"/>
                <a:ea typeface="+mn-ea"/>
                <a:cs typeface="+mn-cs"/>
              </a:rPr>
              <a:t>Extrapolation</a:t>
            </a:r>
          </a:p>
        </p:txBody>
      </p:sp>
      <mc:AlternateContent xmlns:mc="http://schemas.openxmlformats.org/markup-compatibility/2006" xmlns:a14="http://schemas.microsoft.com/office/drawing/2010/main">
        <mc:Choice Requires="a14">
          <p:sp>
            <p:nvSpPr>
              <p:cNvPr id="13" name="Freeform: Shape 12">
                <a:extLst>
                  <a:ext uri="{FF2B5EF4-FFF2-40B4-BE49-F238E27FC236}">
                    <a16:creationId xmlns:a16="http://schemas.microsoft.com/office/drawing/2014/main" id="{5D61737D-7190-42A4-8E27-AC4AAC5419AD}"/>
                  </a:ext>
                </a:extLst>
              </p:cNvPr>
              <p:cNvSpPr/>
              <p:nvPr/>
            </p:nvSpPr>
            <p:spPr>
              <a:xfrm>
                <a:off x="4391391" y="4109593"/>
                <a:ext cx="2622359" cy="1048943"/>
              </a:xfrm>
              <a:custGeom>
                <a:avLst/>
                <a:gdLst>
                  <a:gd name="connsiteX0" fmla="*/ 0 w 2622359"/>
                  <a:gd name="connsiteY0" fmla="*/ 0 h 1048943"/>
                  <a:gd name="connsiteX1" fmla="*/ 2097888 w 2622359"/>
                  <a:gd name="connsiteY1" fmla="*/ 0 h 1048943"/>
                  <a:gd name="connsiteX2" fmla="*/ 2622359 w 2622359"/>
                  <a:gd name="connsiteY2" fmla="*/ 524472 h 1048943"/>
                  <a:gd name="connsiteX3" fmla="*/ 2097888 w 2622359"/>
                  <a:gd name="connsiteY3" fmla="*/ 1048943 h 1048943"/>
                  <a:gd name="connsiteX4" fmla="*/ 0 w 2622359"/>
                  <a:gd name="connsiteY4" fmla="*/ 1048943 h 1048943"/>
                  <a:gd name="connsiteX5" fmla="*/ 524472 w 2622359"/>
                  <a:gd name="connsiteY5" fmla="*/ 524472 h 1048943"/>
                  <a:gd name="connsiteX6" fmla="*/ 0 w 2622359"/>
                  <a:gd name="connsiteY6" fmla="*/ 0 h 1048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2359" h="1048943">
                    <a:moveTo>
                      <a:pt x="0" y="0"/>
                    </a:moveTo>
                    <a:lnTo>
                      <a:pt x="2097888" y="0"/>
                    </a:lnTo>
                    <a:lnTo>
                      <a:pt x="2622359" y="524472"/>
                    </a:lnTo>
                    <a:lnTo>
                      <a:pt x="2097888" y="1048943"/>
                    </a:lnTo>
                    <a:lnTo>
                      <a:pt x="0" y="1048943"/>
                    </a:lnTo>
                    <a:lnTo>
                      <a:pt x="524472" y="524472"/>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8483" tIns="56007" rIns="552475" bIns="56007"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Tx/>
                  <a:buNone/>
                  <a:tabLst/>
                  <a:defRPr/>
                </a:pPr>
                <a14:m>
                  <m:oMath xmlns:m="http://schemas.openxmlformats.org/officeDocument/2006/math">
                    <m:d>
                      <m:dPr>
                        <m:begChr m:val="{"/>
                        <m:endChr m:val="}"/>
                        <m:ctrlPr>
                          <a:rPr kumimoji="0" lang="en-US" sz="21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dPr>
                      <m:e>
                        <m:d>
                          <m:dPr>
                            <m:begChr m:val="⟨"/>
                            <m:endChr m:val="⟩"/>
                            <m:ctrlPr>
                              <a:rPr kumimoji="0" lang="en-US" sz="21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dPr>
                          <m:e>
                            <m:r>
                              <a:rPr kumimoji="0" lang="en-US" sz="21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𝐵</m:t>
                            </m:r>
                          </m:e>
                        </m:d>
                        <m:r>
                          <a:rPr kumimoji="0" lang="en-US" sz="21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 </m:t>
                        </m:r>
                        <m:r>
                          <a:rPr kumimoji="0" lang="en-US" sz="21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𝐿</m:t>
                        </m:r>
                      </m:e>
                    </m:d>
                  </m:oMath>
                </a14:m>
                <a:r>
                  <a:rPr kumimoji="0" lang="en-US" sz="2100" b="0" i="0" u="none" strike="noStrike" kern="1200" cap="none" spc="0" normalizeH="0" baseline="0" noProof="0" dirty="0">
                    <a:ln>
                      <a:noFill/>
                    </a:ln>
                    <a:solidFill>
                      <a:prstClr val="white"/>
                    </a:solidFill>
                    <a:effectLst/>
                    <a:uLnTx/>
                    <a:uFillTx/>
                    <a:latin typeface="Calibri" panose="020F0502020204030204"/>
                    <a:ea typeface="+mn-ea"/>
                    <a:cs typeface="+mn-cs"/>
                  </a:rPr>
                  <a:t> Computation</a:t>
                </a:r>
              </a:p>
            </p:txBody>
          </p:sp>
        </mc:Choice>
        <mc:Fallback xmlns="">
          <p:sp>
            <p:nvSpPr>
              <p:cNvPr id="13" name="Freeform: Shape 12">
                <a:extLst>
                  <a:ext uri="{FF2B5EF4-FFF2-40B4-BE49-F238E27FC236}">
                    <a16:creationId xmlns:a16="http://schemas.microsoft.com/office/drawing/2014/main" id="{5D61737D-7190-42A4-8E27-AC4AAC5419AD}"/>
                  </a:ext>
                </a:extLst>
              </p:cNvPr>
              <p:cNvSpPr>
                <a:spLocks noRot="1" noChangeAspect="1" noMove="1" noResize="1" noEditPoints="1" noAdjustHandles="1" noChangeArrowheads="1" noChangeShapeType="1" noTextEdit="1"/>
              </p:cNvSpPr>
              <p:nvPr/>
            </p:nvSpPr>
            <p:spPr>
              <a:xfrm>
                <a:off x="4391391" y="4109593"/>
                <a:ext cx="2622359" cy="1048943"/>
              </a:xfrm>
              <a:custGeom>
                <a:avLst/>
                <a:gdLst>
                  <a:gd name="connsiteX0" fmla="*/ 0 w 2622359"/>
                  <a:gd name="connsiteY0" fmla="*/ 0 h 1048943"/>
                  <a:gd name="connsiteX1" fmla="*/ 2097888 w 2622359"/>
                  <a:gd name="connsiteY1" fmla="*/ 0 h 1048943"/>
                  <a:gd name="connsiteX2" fmla="*/ 2622359 w 2622359"/>
                  <a:gd name="connsiteY2" fmla="*/ 524472 h 1048943"/>
                  <a:gd name="connsiteX3" fmla="*/ 2097888 w 2622359"/>
                  <a:gd name="connsiteY3" fmla="*/ 1048943 h 1048943"/>
                  <a:gd name="connsiteX4" fmla="*/ 0 w 2622359"/>
                  <a:gd name="connsiteY4" fmla="*/ 1048943 h 1048943"/>
                  <a:gd name="connsiteX5" fmla="*/ 524472 w 2622359"/>
                  <a:gd name="connsiteY5" fmla="*/ 524472 h 1048943"/>
                  <a:gd name="connsiteX6" fmla="*/ 0 w 2622359"/>
                  <a:gd name="connsiteY6" fmla="*/ 0 h 1048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2359" h="1048943">
                    <a:moveTo>
                      <a:pt x="0" y="0"/>
                    </a:moveTo>
                    <a:lnTo>
                      <a:pt x="2097888" y="0"/>
                    </a:lnTo>
                    <a:lnTo>
                      <a:pt x="2622359" y="524472"/>
                    </a:lnTo>
                    <a:lnTo>
                      <a:pt x="2097888" y="1048943"/>
                    </a:lnTo>
                    <a:lnTo>
                      <a:pt x="0" y="1048943"/>
                    </a:lnTo>
                    <a:lnTo>
                      <a:pt x="524472" y="524472"/>
                    </a:lnTo>
                    <a:lnTo>
                      <a:pt x="0" y="0"/>
                    </a:lnTo>
                    <a:close/>
                  </a:path>
                </a:pathLst>
              </a:custGeom>
              <a:blipFill>
                <a:blip r:embed="rId3"/>
                <a:stretch>
                  <a:fillRect/>
                </a:stretch>
              </a:blipFill>
            </p:spPr>
            <p:txBody>
              <a:bodyPr/>
              <a:lstStyle/>
              <a:p>
                <a:r>
                  <a:rPr lang="en-US">
                    <a:noFill/>
                  </a:rPr>
                  <a:t> </a:t>
                </a:r>
              </a:p>
            </p:txBody>
          </p:sp>
        </mc:Fallback>
      </mc:AlternateContent>
      <p:sp>
        <p:nvSpPr>
          <p:cNvPr id="16" name="Freeform: Shape 15">
            <a:extLst>
              <a:ext uri="{FF2B5EF4-FFF2-40B4-BE49-F238E27FC236}">
                <a16:creationId xmlns:a16="http://schemas.microsoft.com/office/drawing/2014/main" id="{7156FF5E-3EB7-4FD4-8824-80B1EEA0BC31}"/>
              </a:ext>
            </a:extLst>
          </p:cNvPr>
          <p:cNvSpPr/>
          <p:nvPr/>
        </p:nvSpPr>
        <p:spPr>
          <a:xfrm>
            <a:off x="9290049" y="4109592"/>
            <a:ext cx="2788342" cy="1048943"/>
          </a:xfrm>
          <a:custGeom>
            <a:avLst/>
            <a:gdLst>
              <a:gd name="connsiteX0" fmla="*/ 0 w 2622359"/>
              <a:gd name="connsiteY0" fmla="*/ 0 h 1048943"/>
              <a:gd name="connsiteX1" fmla="*/ 2097888 w 2622359"/>
              <a:gd name="connsiteY1" fmla="*/ 0 h 1048943"/>
              <a:gd name="connsiteX2" fmla="*/ 2622359 w 2622359"/>
              <a:gd name="connsiteY2" fmla="*/ 524472 h 1048943"/>
              <a:gd name="connsiteX3" fmla="*/ 2097888 w 2622359"/>
              <a:gd name="connsiteY3" fmla="*/ 1048943 h 1048943"/>
              <a:gd name="connsiteX4" fmla="*/ 0 w 2622359"/>
              <a:gd name="connsiteY4" fmla="*/ 1048943 h 1048943"/>
              <a:gd name="connsiteX5" fmla="*/ 524472 w 2622359"/>
              <a:gd name="connsiteY5" fmla="*/ 524472 h 1048943"/>
              <a:gd name="connsiteX6" fmla="*/ 0 w 2622359"/>
              <a:gd name="connsiteY6" fmla="*/ 0 h 1048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2359" h="1048943">
                <a:moveTo>
                  <a:pt x="0" y="0"/>
                </a:moveTo>
                <a:lnTo>
                  <a:pt x="2097888" y="0"/>
                </a:lnTo>
                <a:lnTo>
                  <a:pt x="2622359" y="524472"/>
                </a:lnTo>
                <a:lnTo>
                  <a:pt x="2097888" y="1048943"/>
                </a:lnTo>
                <a:lnTo>
                  <a:pt x="0" y="1048943"/>
                </a:lnTo>
                <a:lnTo>
                  <a:pt x="524472" y="524472"/>
                </a:lnTo>
                <a:lnTo>
                  <a:pt x="0" y="0"/>
                </a:lnTo>
                <a:close/>
              </a:path>
            </a:pathLst>
          </a:custGeom>
          <a:solidFill>
            <a:srgbClr val="FC7E0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8483" tIns="56007" rIns="552475" bIns="56007"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n-US" sz="2100" b="0" i="0" u="none" strike="noStrike" kern="1200" cap="none" spc="0" normalizeH="0" baseline="0" noProof="0" dirty="0">
                <a:ln>
                  <a:noFill/>
                </a:ln>
                <a:solidFill>
                  <a:prstClr val="white"/>
                </a:solidFill>
                <a:effectLst/>
                <a:uLnTx/>
                <a:uFillTx/>
                <a:latin typeface="Calibri" panose="020F0502020204030204"/>
                <a:ea typeface="+mn-ea"/>
                <a:cs typeface="+mn-cs"/>
              </a:rPr>
              <a:t>Data Validated EBTEL Coronal Heating Model</a:t>
            </a:r>
          </a:p>
        </p:txBody>
      </p:sp>
      <p:sp>
        <p:nvSpPr>
          <p:cNvPr id="18" name="Speech Bubble: Oval 17">
            <a:extLst>
              <a:ext uri="{FF2B5EF4-FFF2-40B4-BE49-F238E27FC236}">
                <a16:creationId xmlns:a16="http://schemas.microsoft.com/office/drawing/2014/main" id="{B8ADA779-4A2E-4111-AA98-503FE3105EFD}"/>
              </a:ext>
            </a:extLst>
          </p:cNvPr>
          <p:cNvSpPr/>
          <p:nvPr/>
        </p:nvSpPr>
        <p:spPr>
          <a:xfrm>
            <a:off x="2497189" y="1978257"/>
            <a:ext cx="2454699" cy="1540299"/>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Automated Model Production Pipeline (AMPP)</a:t>
            </a:r>
          </a:p>
        </p:txBody>
      </p:sp>
      <p:sp>
        <p:nvSpPr>
          <p:cNvPr id="20" name="Speech Bubble: Oval 19">
            <a:extLst>
              <a:ext uri="{FF2B5EF4-FFF2-40B4-BE49-F238E27FC236}">
                <a16:creationId xmlns:a16="http://schemas.microsoft.com/office/drawing/2014/main" id="{BD3B614C-04E1-4C5B-87C1-68625E9B7492}"/>
              </a:ext>
            </a:extLst>
          </p:cNvPr>
          <p:cNvSpPr/>
          <p:nvPr/>
        </p:nvSpPr>
        <p:spPr>
          <a:xfrm>
            <a:off x="9579151" y="1786181"/>
            <a:ext cx="2454699" cy="1540299"/>
          </a:xfrm>
          <a:prstGeom prst="wedgeEllipseCallout">
            <a:avLst/>
          </a:prstGeom>
          <a:solidFill>
            <a:srgbClr val="FC7E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Automated Coronal Heating Modeling  Pipeline (CHMP)</a:t>
            </a:r>
          </a:p>
        </p:txBody>
      </p:sp>
      <mc:AlternateContent xmlns:mc="http://schemas.openxmlformats.org/markup-compatibility/2006" xmlns:a14="http://schemas.microsoft.com/office/drawing/2010/main">
        <mc:Choice Requires="a14">
          <p:sp>
            <p:nvSpPr>
              <p:cNvPr id="7" name="Oval 6">
                <a:extLst>
                  <a:ext uri="{FF2B5EF4-FFF2-40B4-BE49-F238E27FC236}">
                    <a16:creationId xmlns:a16="http://schemas.microsoft.com/office/drawing/2014/main" id="{31C23582-8FB5-432E-A650-9866A8921FBA}"/>
                  </a:ext>
                </a:extLst>
              </p:cNvPr>
              <p:cNvSpPr/>
              <p:nvPr/>
            </p:nvSpPr>
            <p:spPr>
              <a:xfrm>
                <a:off x="7672096" y="4242246"/>
                <a:ext cx="944033" cy="956624"/>
              </a:xfrm>
              <a:prstGeom prst="ellipse">
                <a:avLst/>
              </a:prstGeom>
              <a:solidFill>
                <a:srgbClr val="FC7E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Calibri" panose="020F0502020204030204"/>
                    <a:ea typeface="+mn-ea"/>
                    <a:cs typeface="+mn-cs"/>
                  </a:rPr>
                  <a:t>Adaptive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Calibri" panose="020F0502020204030204"/>
                    <a:ea typeface="+mn-ea"/>
                    <a:cs typeface="+mn-cs"/>
                  </a:rPr>
                  <a:t> </a:t>
                </a:r>
                <a14:m>
                  <m:oMath xmlns:m="http://schemas.openxmlformats.org/officeDocument/2006/math">
                    <m:sSub>
                      <m:sSubPr>
                        <m:ctrlPr>
                          <a:rPr kumimoji="0" lang="en-US" sz="105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sSubPr>
                      <m:e>
                        <m:r>
                          <a:rPr kumimoji="0" lang="en-US" sz="1050" b="0" i="0"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𝑄</m:t>
                        </m:r>
                      </m:e>
                      <m:sub>
                        <m:r>
                          <a:rPr kumimoji="0" lang="en-US" sz="1050" b="0" i="0" u="none" strike="noStrike" kern="1200" cap="none" spc="0" normalizeH="0" baseline="0" noProof="0">
                            <a:ln>
                              <a:noFill/>
                            </a:ln>
                            <a:solidFill>
                              <a:prstClr val="white"/>
                            </a:solidFill>
                            <a:effectLst/>
                            <a:uLnTx/>
                            <a:uFillTx/>
                            <a:latin typeface="Cambria Math" panose="02040503050406030204" pitchFamily="18" charset="0"/>
                            <a:ea typeface="+mn-ea"/>
                            <a:cs typeface="+mn-cs"/>
                          </a:rPr>
                          <m:t>0</m:t>
                        </m:r>
                      </m:sub>
                    </m:sSub>
                  </m:oMath>
                </a14:m>
                <a:r>
                  <a:rPr kumimoji="0" lang="en-US" sz="1050" b="0" i="0" u="none" strike="noStrike" kern="1200" cap="none" spc="0" normalizeH="0" baseline="0" noProof="0" dirty="0">
                    <a:ln>
                      <a:noFill/>
                    </a:ln>
                    <a:solidFill>
                      <a:prstClr val="white"/>
                    </a:solidFill>
                    <a:effectLst/>
                    <a:uLnTx/>
                    <a:uFillTx/>
                    <a:latin typeface="Calibri" panose="020F0502020204030204"/>
                    <a:ea typeface="+mn-ea"/>
                    <a:cs typeface="+mn-cs"/>
                  </a:rPr>
                  <a:t> step</a:t>
                </a:r>
              </a:p>
            </p:txBody>
          </p:sp>
        </mc:Choice>
        <mc:Fallback xmlns="">
          <p:sp>
            <p:nvSpPr>
              <p:cNvPr id="7" name="Oval 6">
                <a:extLst>
                  <a:ext uri="{FF2B5EF4-FFF2-40B4-BE49-F238E27FC236}">
                    <a16:creationId xmlns:a16="http://schemas.microsoft.com/office/drawing/2014/main" id="{31C23582-8FB5-432E-A650-9866A8921FBA}"/>
                  </a:ext>
                </a:extLst>
              </p:cNvPr>
              <p:cNvSpPr>
                <a:spLocks noRot="1" noChangeAspect="1" noMove="1" noResize="1" noEditPoints="1" noAdjustHandles="1" noChangeArrowheads="1" noChangeShapeType="1" noTextEdit="1"/>
              </p:cNvSpPr>
              <p:nvPr/>
            </p:nvSpPr>
            <p:spPr>
              <a:xfrm>
                <a:off x="7672096" y="4242246"/>
                <a:ext cx="944033" cy="956624"/>
              </a:xfrm>
              <a:prstGeom prst="ellipse">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8" name="Diagram 7">
                <a:extLst>
                  <a:ext uri="{FF2B5EF4-FFF2-40B4-BE49-F238E27FC236}">
                    <a16:creationId xmlns:a16="http://schemas.microsoft.com/office/drawing/2014/main" id="{4E4C21C9-D85F-414C-A230-E15FCF59EFA8}"/>
                  </a:ext>
                </a:extLst>
              </p:cNvPr>
              <p:cNvGraphicFramePr/>
              <p:nvPr/>
            </p:nvGraphicFramePr>
            <p:xfrm>
              <a:off x="7013750" y="3326480"/>
              <a:ext cx="2273299" cy="308186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mc:Choice>
        <mc:Fallback xmlns="">
          <p:graphicFrame>
            <p:nvGraphicFramePr>
              <p:cNvPr id="8" name="Diagram 7">
                <a:extLst>
                  <a:ext uri="{FF2B5EF4-FFF2-40B4-BE49-F238E27FC236}">
                    <a16:creationId xmlns:a16="http://schemas.microsoft.com/office/drawing/2014/main" id="{4E4C21C9-D85F-414C-A230-E15FCF59EFA8}"/>
                  </a:ext>
                </a:extLst>
              </p:cNvPr>
              <p:cNvGraphicFramePr/>
              <p:nvPr>
                <p:extLst>
                  <p:ext uri="{D42A27DB-BD31-4B8C-83A1-F6EECF244321}">
                    <p14:modId xmlns:p14="http://schemas.microsoft.com/office/powerpoint/2010/main" val="644411884"/>
                  </p:ext>
                </p:extLst>
              </p:nvPr>
            </p:nvGraphicFramePr>
            <p:xfrm>
              <a:off x="7013750" y="3326480"/>
              <a:ext cx="2273299" cy="308186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mc:Fallback>
      </mc:AlternateContent>
      <p:sp>
        <p:nvSpPr>
          <p:cNvPr id="4" name="Slide Number Placeholder 3">
            <a:extLst>
              <a:ext uri="{FF2B5EF4-FFF2-40B4-BE49-F238E27FC236}">
                <a16:creationId xmlns:a16="http://schemas.microsoft.com/office/drawing/2014/main" id="{42A17BFD-4948-AE3E-899D-ABDC9B76294C}"/>
              </a:ext>
            </a:extLst>
          </p:cNvPr>
          <p:cNvSpPr>
            <a:spLocks noGrp="1"/>
          </p:cNvSpPr>
          <p:nvPr>
            <p:ph type="sldNum" sz="quarter" idx="12"/>
          </p:nvPr>
        </p:nvSpPr>
        <p:spPr/>
        <p:txBody>
          <a:bodyPr/>
          <a:lstStyle/>
          <a:p>
            <a:fld id="{5F6A7368-F21E-497D-A615-AB533D92FC0A}" type="slidenum">
              <a:rPr lang="en-US" smtClean="0"/>
              <a:t>17</a:t>
            </a:fld>
            <a:endParaRPr lang="en-US"/>
          </a:p>
        </p:txBody>
      </p:sp>
    </p:spTree>
    <p:extLst>
      <p:ext uri="{BB962C8B-B14F-4D97-AF65-F5344CB8AC3E}">
        <p14:creationId xmlns:p14="http://schemas.microsoft.com/office/powerpoint/2010/main" val="535443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6" grpId="0" animBg="1"/>
      <p:bldP spid="18" grpId="0" animBg="1"/>
      <p:bldP spid="20" grpId="0" animBg="1"/>
      <p:bldP spid="7" grpId="0" animBg="1"/>
      <p:bldGraphic spid="8"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ooter Placeholder 4">
            <a:extLst>
              <a:ext uri="{FF2B5EF4-FFF2-40B4-BE49-F238E27FC236}">
                <a16:creationId xmlns:a16="http://schemas.microsoft.com/office/drawing/2014/main" id="{441271DA-33DB-1630-532D-22953F40FB63}"/>
              </a:ext>
            </a:extLst>
          </p:cNvPr>
          <p:cNvSpPr>
            <a:spLocks noGrp="1"/>
          </p:cNvSpPr>
          <p:nvPr>
            <p:ph type="ftr" sz="quarter" idx="11"/>
          </p:nvPr>
        </p:nvSpPr>
        <p:spPr>
          <a:xfrm rot="5400000">
            <a:off x="-2377440" y="3246120"/>
            <a:ext cx="5605272" cy="365125"/>
          </a:xfrm>
        </p:spPr>
        <p:txBody>
          <a:bodyPr vert="horz" lIns="91440" tIns="45720" rIns="91440" bIns="45720" rtlCol="0" anchor="ctr">
            <a:normAutofit/>
          </a:bodyPr>
          <a:lstStyle/>
          <a:p>
            <a:pPr algn="l">
              <a:spcAft>
                <a:spcPts val="600"/>
              </a:spcAft>
            </a:pPr>
            <a:r>
              <a:rPr lang="en-US" sz="1150" kern="1200">
                <a:solidFill>
                  <a:schemeClr val="tx1">
                    <a:lumMod val="75000"/>
                    <a:lumOff val="25000"/>
                  </a:schemeClr>
                </a:solidFill>
                <a:latin typeface="+mn-lt"/>
                <a:ea typeface="+mn-ea"/>
                <a:cs typeface="+mn-cs"/>
              </a:rPr>
              <a:t>GX Simulator-ISSI 2023</a:t>
            </a:r>
          </a:p>
        </p:txBody>
      </p:sp>
      <p:sp>
        <p:nvSpPr>
          <p:cNvPr id="17" name="Right Triangle 16">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Content Placeholder 7" descr="A screenshot of a computer&#10;&#10;Description automatically generated">
            <a:extLst>
              <a:ext uri="{FF2B5EF4-FFF2-40B4-BE49-F238E27FC236}">
                <a16:creationId xmlns:a16="http://schemas.microsoft.com/office/drawing/2014/main" id="{0C886756-F8DE-3B5A-4EC0-18C427E0E9F8}"/>
              </a:ext>
            </a:extLst>
          </p:cNvPr>
          <p:cNvPicPr>
            <a:picLocks noGrp="1" noChangeAspect="1"/>
          </p:cNvPicPr>
          <p:nvPr>
            <p:ph idx="1"/>
          </p:nvPr>
        </p:nvPicPr>
        <p:blipFill>
          <a:blip r:embed="rId2"/>
          <a:stretch>
            <a:fillRect/>
          </a:stretch>
        </p:blipFill>
        <p:spPr>
          <a:xfrm>
            <a:off x="1214184" y="918546"/>
            <a:ext cx="7242667" cy="4979334"/>
          </a:xfrm>
          <a:prstGeom prst="rect">
            <a:avLst/>
          </a:prstGeom>
        </p:spPr>
      </p:pic>
      <p:sp>
        <p:nvSpPr>
          <p:cNvPr id="4" name="Date Placeholder 3">
            <a:extLst>
              <a:ext uri="{FF2B5EF4-FFF2-40B4-BE49-F238E27FC236}">
                <a16:creationId xmlns:a16="http://schemas.microsoft.com/office/drawing/2014/main" id="{A2A55E4A-CDF1-1525-8104-175EBBFD096F}"/>
              </a:ext>
            </a:extLst>
          </p:cNvPr>
          <p:cNvSpPr>
            <a:spLocks noGrp="1"/>
          </p:cNvSpPr>
          <p:nvPr>
            <p:ph type="dt" sz="half" idx="10"/>
          </p:nvPr>
        </p:nvSpPr>
        <p:spPr>
          <a:xfrm>
            <a:off x="9123680" y="5769864"/>
            <a:ext cx="2233168" cy="365125"/>
          </a:xfrm>
        </p:spPr>
        <p:txBody>
          <a:bodyPr vert="horz" lIns="91440" tIns="45720" rIns="91440" bIns="45720" rtlCol="0" anchor="ctr">
            <a:normAutofit/>
          </a:bodyPr>
          <a:lstStyle/>
          <a:p>
            <a:pPr algn="r">
              <a:spcAft>
                <a:spcPts val="600"/>
              </a:spcAft>
            </a:pPr>
            <a:fld id="{AE0A7A43-81B5-4950-A5AA-9076360AEFCD}" type="datetime1">
              <a:rPr lang="en-US" sz="1150" smtClean="0">
                <a:solidFill>
                  <a:srgbClr val="FFFFFF"/>
                </a:solidFill>
              </a:rPr>
              <a:t>10/30/2023</a:t>
            </a:fld>
            <a:endParaRPr lang="en-US" sz="1150">
              <a:solidFill>
                <a:srgbClr val="FFFFFF"/>
              </a:solidFill>
            </a:endParaRPr>
          </a:p>
        </p:txBody>
      </p:sp>
      <p:sp>
        <p:nvSpPr>
          <p:cNvPr id="6" name="Slide Number Placeholder 5">
            <a:extLst>
              <a:ext uri="{FF2B5EF4-FFF2-40B4-BE49-F238E27FC236}">
                <a16:creationId xmlns:a16="http://schemas.microsoft.com/office/drawing/2014/main" id="{116A208A-4FC2-F9D6-385D-0A85D2FFBB4E}"/>
              </a:ext>
            </a:extLst>
          </p:cNvPr>
          <p:cNvSpPr>
            <a:spLocks noGrp="1"/>
          </p:cNvSpPr>
          <p:nvPr>
            <p:ph type="sldNum" sz="quarter" idx="12"/>
          </p:nvPr>
        </p:nvSpPr>
        <p:spPr>
          <a:xfrm>
            <a:off x="9683496" y="4892040"/>
            <a:ext cx="1673352" cy="1005840"/>
          </a:xfrm>
        </p:spPr>
        <p:txBody>
          <a:bodyPr vert="horz" lIns="91440" tIns="45720" rIns="91440" bIns="45720" rtlCol="0" anchor="ctr">
            <a:normAutofit/>
          </a:bodyPr>
          <a:lstStyle/>
          <a:p>
            <a:pPr>
              <a:lnSpc>
                <a:spcPct val="90000"/>
              </a:lnSpc>
              <a:spcAft>
                <a:spcPts val="600"/>
              </a:spcAft>
            </a:pPr>
            <a:fld id="{5F6A7368-F21E-497D-A615-AB533D92FC0A}" type="slidenum">
              <a:rPr lang="en-US" sz="6600">
                <a:solidFill>
                  <a:srgbClr val="FFFFFF"/>
                </a:solidFill>
              </a:rPr>
              <a:pPr>
                <a:lnSpc>
                  <a:spcPct val="90000"/>
                </a:lnSpc>
                <a:spcAft>
                  <a:spcPts val="600"/>
                </a:spcAft>
              </a:pPr>
              <a:t>18</a:t>
            </a:fld>
            <a:endParaRPr lang="en-US" sz="6600">
              <a:solidFill>
                <a:srgbClr val="FFFFFF"/>
              </a:solidFill>
            </a:endParaRPr>
          </a:p>
        </p:txBody>
      </p:sp>
    </p:spTree>
    <p:extLst>
      <p:ext uri="{BB962C8B-B14F-4D97-AF65-F5344CB8AC3E}">
        <p14:creationId xmlns:p14="http://schemas.microsoft.com/office/powerpoint/2010/main" val="9712044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ooter Placeholder 4">
            <a:extLst>
              <a:ext uri="{FF2B5EF4-FFF2-40B4-BE49-F238E27FC236}">
                <a16:creationId xmlns:a16="http://schemas.microsoft.com/office/drawing/2014/main" id="{441271DA-33DB-1630-532D-22953F40FB63}"/>
              </a:ext>
            </a:extLst>
          </p:cNvPr>
          <p:cNvSpPr>
            <a:spLocks noGrp="1"/>
          </p:cNvSpPr>
          <p:nvPr>
            <p:ph type="ftr" sz="quarter" idx="11"/>
          </p:nvPr>
        </p:nvSpPr>
        <p:spPr>
          <a:xfrm rot="5400000">
            <a:off x="-2377440" y="3246120"/>
            <a:ext cx="5605272" cy="365125"/>
          </a:xfrm>
        </p:spPr>
        <p:txBody>
          <a:bodyPr vert="horz" lIns="91440" tIns="45720" rIns="91440" bIns="45720" rtlCol="0" anchor="ctr">
            <a:normAutofit/>
          </a:bodyPr>
          <a:lstStyle/>
          <a:p>
            <a:pPr algn="l">
              <a:spcAft>
                <a:spcPts val="600"/>
              </a:spcAft>
            </a:pPr>
            <a:r>
              <a:rPr lang="en-US" sz="1150" kern="1200">
                <a:solidFill>
                  <a:schemeClr val="tx1">
                    <a:lumMod val="75000"/>
                    <a:lumOff val="25000"/>
                  </a:schemeClr>
                </a:solidFill>
                <a:latin typeface="+mn-lt"/>
                <a:ea typeface="+mn-ea"/>
                <a:cs typeface="+mn-cs"/>
              </a:rPr>
              <a:t>GX Simulator-ISSI 2023</a:t>
            </a:r>
          </a:p>
        </p:txBody>
      </p:sp>
      <p:sp>
        <p:nvSpPr>
          <p:cNvPr id="21" name="Right Triangle 20">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Content Placeholder 7">
            <a:extLst>
              <a:ext uri="{FF2B5EF4-FFF2-40B4-BE49-F238E27FC236}">
                <a16:creationId xmlns:a16="http://schemas.microsoft.com/office/drawing/2014/main" id="{0C886756-F8DE-3B5A-4EC0-18C427E0E9F8}"/>
              </a:ext>
            </a:extLst>
          </p:cNvPr>
          <p:cNvPicPr>
            <a:picLocks noGrp="1" noChangeAspect="1"/>
          </p:cNvPicPr>
          <p:nvPr>
            <p:ph idx="1"/>
          </p:nvPr>
        </p:nvPicPr>
        <p:blipFill>
          <a:blip r:embed="rId2"/>
          <a:stretch/>
        </p:blipFill>
        <p:spPr>
          <a:xfrm>
            <a:off x="1214184" y="918546"/>
            <a:ext cx="7242667" cy="4979334"/>
          </a:xfrm>
          <a:prstGeom prst="rect">
            <a:avLst/>
          </a:prstGeom>
        </p:spPr>
      </p:pic>
      <p:sp>
        <p:nvSpPr>
          <p:cNvPr id="4" name="Date Placeholder 3">
            <a:extLst>
              <a:ext uri="{FF2B5EF4-FFF2-40B4-BE49-F238E27FC236}">
                <a16:creationId xmlns:a16="http://schemas.microsoft.com/office/drawing/2014/main" id="{A2A55E4A-CDF1-1525-8104-175EBBFD096F}"/>
              </a:ext>
            </a:extLst>
          </p:cNvPr>
          <p:cNvSpPr>
            <a:spLocks noGrp="1"/>
          </p:cNvSpPr>
          <p:nvPr>
            <p:ph type="dt" sz="half" idx="10"/>
          </p:nvPr>
        </p:nvSpPr>
        <p:spPr>
          <a:xfrm>
            <a:off x="9123680" y="5769864"/>
            <a:ext cx="2233168" cy="365125"/>
          </a:xfrm>
        </p:spPr>
        <p:txBody>
          <a:bodyPr vert="horz" lIns="91440" tIns="45720" rIns="91440" bIns="45720" rtlCol="0" anchor="ctr">
            <a:normAutofit/>
          </a:bodyPr>
          <a:lstStyle/>
          <a:p>
            <a:pPr algn="r">
              <a:spcAft>
                <a:spcPts val="600"/>
              </a:spcAft>
            </a:pPr>
            <a:fld id="{0F00CA6F-B4D1-4F3F-A658-4969C527A591}" type="datetime1">
              <a:rPr lang="en-US" sz="1150" smtClean="0">
                <a:solidFill>
                  <a:srgbClr val="FFFFFF"/>
                </a:solidFill>
              </a:rPr>
              <a:t>10/30/2023</a:t>
            </a:fld>
            <a:endParaRPr lang="en-US" sz="1150">
              <a:solidFill>
                <a:srgbClr val="FFFFFF"/>
              </a:solidFill>
            </a:endParaRPr>
          </a:p>
        </p:txBody>
      </p:sp>
      <p:sp>
        <p:nvSpPr>
          <p:cNvPr id="6" name="Slide Number Placeholder 5">
            <a:extLst>
              <a:ext uri="{FF2B5EF4-FFF2-40B4-BE49-F238E27FC236}">
                <a16:creationId xmlns:a16="http://schemas.microsoft.com/office/drawing/2014/main" id="{116A208A-4FC2-F9D6-385D-0A85D2FFBB4E}"/>
              </a:ext>
            </a:extLst>
          </p:cNvPr>
          <p:cNvSpPr>
            <a:spLocks noGrp="1"/>
          </p:cNvSpPr>
          <p:nvPr>
            <p:ph type="sldNum" sz="quarter" idx="12"/>
          </p:nvPr>
        </p:nvSpPr>
        <p:spPr>
          <a:xfrm>
            <a:off x="9683496" y="4892040"/>
            <a:ext cx="1673352" cy="1005840"/>
          </a:xfrm>
        </p:spPr>
        <p:txBody>
          <a:bodyPr vert="horz" lIns="91440" tIns="45720" rIns="91440" bIns="45720" rtlCol="0" anchor="ctr">
            <a:normAutofit/>
          </a:bodyPr>
          <a:lstStyle/>
          <a:p>
            <a:pPr>
              <a:lnSpc>
                <a:spcPct val="90000"/>
              </a:lnSpc>
              <a:spcAft>
                <a:spcPts val="600"/>
              </a:spcAft>
            </a:pPr>
            <a:fld id="{5F6A7368-F21E-497D-A615-AB533D92FC0A}" type="slidenum">
              <a:rPr lang="en-US" sz="6600">
                <a:solidFill>
                  <a:srgbClr val="FFFFFF"/>
                </a:solidFill>
              </a:rPr>
              <a:pPr>
                <a:lnSpc>
                  <a:spcPct val="90000"/>
                </a:lnSpc>
                <a:spcAft>
                  <a:spcPts val="600"/>
                </a:spcAft>
              </a:pPr>
              <a:t>19</a:t>
            </a:fld>
            <a:endParaRPr lang="en-US" sz="6600">
              <a:solidFill>
                <a:srgbClr val="FFFFFF"/>
              </a:solidFill>
            </a:endParaRPr>
          </a:p>
        </p:txBody>
      </p:sp>
    </p:spTree>
    <p:extLst>
      <p:ext uri="{BB962C8B-B14F-4D97-AF65-F5344CB8AC3E}">
        <p14:creationId xmlns:p14="http://schemas.microsoft.com/office/powerpoint/2010/main" val="29617595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AFC8D-7142-42E2-9A8C-6C80C13DFAFD}"/>
              </a:ext>
            </a:extLst>
          </p:cNvPr>
          <p:cNvSpPr>
            <a:spLocks noGrp="1"/>
          </p:cNvSpPr>
          <p:nvPr>
            <p:ph type="ctrTitle"/>
          </p:nvPr>
        </p:nvSpPr>
        <p:spPr>
          <a:xfrm>
            <a:off x="171765" y="2504439"/>
            <a:ext cx="3377183" cy="1289297"/>
          </a:xfrm>
          <a:noFill/>
        </p:spPr>
        <p:txBody>
          <a:bodyPr>
            <a:normAutofit fontScale="90000"/>
          </a:bodyPr>
          <a:lstStyle/>
          <a:p>
            <a:pPr algn="l"/>
            <a:r>
              <a:rPr lang="en-US" sz="3700" dirty="0"/>
              <a:t>Product of a decade-long </a:t>
            </a:r>
            <a:br>
              <a:rPr lang="en-US" sz="3700" dirty="0"/>
            </a:br>
            <a:r>
              <a:rPr lang="en-US" sz="3700" dirty="0"/>
              <a:t>Teamwork</a:t>
            </a:r>
          </a:p>
        </p:txBody>
      </p:sp>
      <p:pic>
        <p:nvPicPr>
          <p:cNvPr id="5" name="Picture 4">
            <a:extLst>
              <a:ext uri="{FF2B5EF4-FFF2-40B4-BE49-F238E27FC236}">
                <a16:creationId xmlns:a16="http://schemas.microsoft.com/office/drawing/2014/main" id="{3C6C954D-B0AD-474B-BBD3-905958483E6B}"/>
              </a:ext>
            </a:extLst>
          </p:cNvPr>
          <p:cNvPicPr>
            <a:picLocks noChangeAspect="1"/>
          </p:cNvPicPr>
          <p:nvPr/>
        </p:nvPicPr>
        <p:blipFill>
          <a:blip r:embed="rId4"/>
          <a:stretch>
            <a:fillRect/>
          </a:stretch>
        </p:blipFill>
        <p:spPr>
          <a:xfrm>
            <a:off x="2835600" y="1034413"/>
            <a:ext cx="9356401" cy="5227108"/>
          </a:xfrm>
          <a:prstGeom prst="rect">
            <a:avLst/>
          </a:prstGeom>
        </p:spPr>
      </p:pic>
      <p:sp>
        <p:nvSpPr>
          <p:cNvPr id="6" name="Freeform 12">
            <a:extLst>
              <a:ext uri="{FF2B5EF4-FFF2-40B4-BE49-F238E27FC236}">
                <a16:creationId xmlns:a16="http://schemas.microsoft.com/office/drawing/2014/main" id="{41BECFB1-FF8E-4F8C-BDD7-2E5ABE82A414}"/>
              </a:ext>
            </a:extLst>
          </p:cNvPr>
          <p:cNvSpPr/>
          <p:nvPr/>
        </p:nvSpPr>
        <p:spPr>
          <a:xfrm>
            <a:off x="7332351" y="4059329"/>
            <a:ext cx="3486609" cy="3249324"/>
          </a:xfrm>
          <a:custGeom>
            <a:avLst/>
            <a:gdLst>
              <a:gd name="connsiteX0" fmla="*/ 1216350 w 1625600"/>
              <a:gd name="connsiteY0" fmla="*/ 411723 h 1625600"/>
              <a:gd name="connsiteX1" fmla="*/ 1456181 w 1625600"/>
              <a:gd name="connsiteY1" fmla="*/ 339443 h 1625600"/>
              <a:gd name="connsiteX2" fmla="*/ 1544430 w 1625600"/>
              <a:gd name="connsiteY2" fmla="*/ 492294 h 1625600"/>
              <a:gd name="connsiteX3" fmla="*/ 1361918 w 1625600"/>
              <a:gd name="connsiteY3" fmla="*/ 663854 h 1625600"/>
              <a:gd name="connsiteX4" fmla="*/ 1361918 w 1625600"/>
              <a:gd name="connsiteY4" fmla="*/ 961747 h 1625600"/>
              <a:gd name="connsiteX5" fmla="*/ 1544430 w 1625600"/>
              <a:gd name="connsiteY5" fmla="*/ 1133306 h 1625600"/>
              <a:gd name="connsiteX6" fmla="*/ 1456181 w 1625600"/>
              <a:gd name="connsiteY6" fmla="*/ 1286157 h 1625600"/>
              <a:gd name="connsiteX7" fmla="*/ 1216350 w 1625600"/>
              <a:gd name="connsiteY7" fmla="*/ 1213877 h 1625600"/>
              <a:gd name="connsiteX8" fmla="*/ 958367 w 1625600"/>
              <a:gd name="connsiteY8" fmla="*/ 1362823 h 1625600"/>
              <a:gd name="connsiteX9" fmla="*/ 901049 w 1625600"/>
              <a:gd name="connsiteY9" fmla="*/ 1606663 h 1625600"/>
              <a:gd name="connsiteX10" fmla="*/ 724551 w 1625600"/>
              <a:gd name="connsiteY10" fmla="*/ 1606663 h 1625600"/>
              <a:gd name="connsiteX11" fmla="*/ 667232 w 1625600"/>
              <a:gd name="connsiteY11" fmla="*/ 1362823 h 1625600"/>
              <a:gd name="connsiteX12" fmla="*/ 409249 w 1625600"/>
              <a:gd name="connsiteY12" fmla="*/ 1213877 h 1625600"/>
              <a:gd name="connsiteX13" fmla="*/ 169419 w 1625600"/>
              <a:gd name="connsiteY13" fmla="*/ 1286157 h 1625600"/>
              <a:gd name="connsiteX14" fmla="*/ 81170 w 1625600"/>
              <a:gd name="connsiteY14" fmla="*/ 1133306 h 1625600"/>
              <a:gd name="connsiteX15" fmla="*/ 263682 w 1625600"/>
              <a:gd name="connsiteY15" fmla="*/ 961746 h 1625600"/>
              <a:gd name="connsiteX16" fmla="*/ 263682 w 1625600"/>
              <a:gd name="connsiteY16" fmla="*/ 663853 h 1625600"/>
              <a:gd name="connsiteX17" fmla="*/ 81170 w 1625600"/>
              <a:gd name="connsiteY17" fmla="*/ 492294 h 1625600"/>
              <a:gd name="connsiteX18" fmla="*/ 169419 w 1625600"/>
              <a:gd name="connsiteY18" fmla="*/ 339443 h 1625600"/>
              <a:gd name="connsiteX19" fmla="*/ 409250 w 1625600"/>
              <a:gd name="connsiteY19" fmla="*/ 411723 h 1625600"/>
              <a:gd name="connsiteX20" fmla="*/ 667233 w 1625600"/>
              <a:gd name="connsiteY20" fmla="*/ 262777 h 1625600"/>
              <a:gd name="connsiteX21" fmla="*/ 724551 w 1625600"/>
              <a:gd name="connsiteY21" fmla="*/ 18937 h 1625600"/>
              <a:gd name="connsiteX22" fmla="*/ 901049 w 1625600"/>
              <a:gd name="connsiteY22" fmla="*/ 18937 h 1625600"/>
              <a:gd name="connsiteX23" fmla="*/ 958368 w 1625600"/>
              <a:gd name="connsiteY23" fmla="*/ 262777 h 1625600"/>
              <a:gd name="connsiteX24" fmla="*/ 1216351 w 1625600"/>
              <a:gd name="connsiteY24" fmla="*/ 411723 h 1625600"/>
              <a:gd name="connsiteX25" fmla="*/ 1216350 w 1625600"/>
              <a:gd name="connsiteY25" fmla="*/ 411723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25600" h="1625600">
                <a:moveTo>
                  <a:pt x="1216350" y="411723"/>
                </a:moveTo>
                <a:lnTo>
                  <a:pt x="1456181" y="339443"/>
                </a:lnTo>
                <a:lnTo>
                  <a:pt x="1544430" y="492294"/>
                </a:lnTo>
                <a:lnTo>
                  <a:pt x="1361918" y="663854"/>
                </a:lnTo>
                <a:cubicBezTo>
                  <a:pt x="1388374" y="761389"/>
                  <a:pt x="1388374" y="864211"/>
                  <a:pt x="1361918" y="961747"/>
                </a:cubicBezTo>
                <a:lnTo>
                  <a:pt x="1544430" y="1133306"/>
                </a:lnTo>
                <a:lnTo>
                  <a:pt x="1456181" y="1286157"/>
                </a:lnTo>
                <a:lnTo>
                  <a:pt x="1216350" y="1213877"/>
                </a:lnTo>
                <a:cubicBezTo>
                  <a:pt x="1145110" y="1285556"/>
                  <a:pt x="1056063" y="1336967"/>
                  <a:pt x="958367" y="1362823"/>
                </a:cubicBezTo>
                <a:lnTo>
                  <a:pt x="901049" y="1606663"/>
                </a:lnTo>
                <a:lnTo>
                  <a:pt x="724551" y="1606663"/>
                </a:lnTo>
                <a:lnTo>
                  <a:pt x="667232" y="1362823"/>
                </a:lnTo>
                <a:cubicBezTo>
                  <a:pt x="569536" y="1336967"/>
                  <a:pt x="480489" y="1285556"/>
                  <a:pt x="409249" y="1213877"/>
                </a:cubicBezTo>
                <a:lnTo>
                  <a:pt x="169419" y="1286157"/>
                </a:lnTo>
                <a:lnTo>
                  <a:pt x="81170" y="1133306"/>
                </a:lnTo>
                <a:lnTo>
                  <a:pt x="263682" y="961746"/>
                </a:lnTo>
                <a:cubicBezTo>
                  <a:pt x="237226" y="864211"/>
                  <a:pt x="237226" y="761389"/>
                  <a:pt x="263682" y="663853"/>
                </a:cubicBezTo>
                <a:lnTo>
                  <a:pt x="81170" y="492294"/>
                </a:lnTo>
                <a:lnTo>
                  <a:pt x="169419" y="339443"/>
                </a:lnTo>
                <a:lnTo>
                  <a:pt x="409250" y="411723"/>
                </a:lnTo>
                <a:cubicBezTo>
                  <a:pt x="480490" y="340044"/>
                  <a:pt x="569537" y="288633"/>
                  <a:pt x="667233" y="262777"/>
                </a:cubicBezTo>
                <a:lnTo>
                  <a:pt x="724551" y="18937"/>
                </a:lnTo>
                <a:lnTo>
                  <a:pt x="901049" y="18937"/>
                </a:lnTo>
                <a:lnTo>
                  <a:pt x="958368" y="262777"/>
                </a:lnTo>
                <a:cubicBezTo>
                  <a:pt x="1056064" y="288633"/>
                  <a:pt x="1145111" y="340044"/>
                  <a:pt x="1216351" y="411723"/>
                </a:cubicBezTo>
                <a:lnTo>
                  <a:pt x="1216350" y="411723"/>
                </a:lnTo>
                <a:close/>
              </a:path>
            </a:pathLst>
          </a:custGeom>
          <a:solidFill>
            <a:srgbClr val="7030A0"/>
          </a:solidFill>
        </p:spPr>
        <p:style>
          <a:lnRef idx="0">
            <a:schemeClr val="dk1"/>
          </a:lnRef>
          <a:fillRef idx="3">
            <a:schemeClr val="dk1"/>
          </a:fillRef>
          <a:effectRef idx="3">
            <a:schemeClr val="dk1"/>
          </a:effectRef>
          <a:fontRef idx="minor">
            <a:schemeClr val="lt1"/>
          </a:fontRef>
        </p:style>
        <p:txBody>
          <a:bodyPr spcFirstLastPara="0" vert="horz" wrap="square" lIns="419410" tIns="421883" rIns="419410" bIns="421883" numCol="1" spcCol="1270" anchor="ctr" anchorCtr="0">
            <a:noAutofit/>
          </a:bodyPr>
          <a:lstStyle/>
          <a:p>
            <a:pPr marL="0" marR="0" lvl="0" indent="0" algn="ctr" defTabSz="3556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Book Antiqua"/>
                <a:ea typeface="+mn-ea"/>
                <a:cs typeface="+mn-cs"/>
              </a:rPr>
              <a:t>Sergey </a:t>
            </a:r>
            <a:r>
              <a:rPr kumimoji="0" lang="en-US" sz="1800" b="0" i="0" u="none" strike="noStrike" kern="1200" cap="none" spc="0" normalizeH="0" baseline="0" noProof="0" dirty="0" err="1">
                <a:ln>
                  <a:noFill/>
                </a:ln>
                <a:solidFill>
                  <a:prstClr val="white"/>
                </a:solidFill>
                <a:effectLst/>
                <a:uLnTx/>
                <a:uFillTx/>
                <a:latin typeface="Book Antiqua"/>
                <a:ea typeface="+mn-ea"/>
                <a:cs typeface="+mn-cs"/>
              </a:rPr>
              <a:t>Anfinogentov</a:t>
            </a:r>
            <a:endParaRPr kumimoji="0" lang="en-US" sz="1800" b="0" i="0" u="none" strike="noStrike" kern="1200" cap="none" spc="0" normalizeH="0" baseline="0" noProof="0" dirty="0">
              <a:ln>
                <a:noFill/>
              </a:ln>
              <a:solidFill>
                <a:prstClr val="white"/>
              </a:solidFill>
              <a:effectLst/>
              <a:uLnTx/>
              <a:uFillTx/>
              <a:latin typeface="Book Antiqua"/>
              <a:ea typeface="+mn-ea"/>
              <a:cs typeface="+mn-cs"/>
            </a:endParaRPr>
          </a:p>
          <a:p>
            <a:pPr marL="0" marR="0" lvl="0" indent="0" algn="ctr" defTabSz="3556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Book Antiqua"/>
                <a:ea typeface="+mn-ea"/>
                <a:cs typeface="+mn-cs"/>
              </a:rPr>
              <a:t>Automated 3D Model Production Pipeline</a:t>
            </a:r>
          </a:p>
        </p:txBody>
      </p:sp>
      <p:sp>
        <p:nvSpPr>
          <p:cNvPr id="7" name="Freeform 15">
            <a:extLst>
              <a:ext uri="{FF2B5EF4-FFF2-40B4-BE49-F238E27FC236}">
                <a16:creationId xmlns:a16="http://schemas.microsoft.com/office/drawing/2014/main" id="{609795EB-4D9B-42C7-B65B-1793FD837EC5}"/>
              </a:ext>
            </a:extLst>
          </p:cNvPr>
          <p:cNvSpPr/>
          <p:nvPr/>
        </p:nvSpPr>
        <p:spPr>
          <a:xfrm>
            <a:off x="639471" y="-232955"/>
            <a:ext cx="3808162" cy="3661955"/>
          </a:xfrm>
          <a:custGeom>
            <a:avLst/>
            <a:gdLst>
              <a:gd name="connsiteX0" fmla="*/ 1216350 w 1625600"/>
              <a:gd name="connsiteY0" fmla="*/ 411723 h 1625600"/>
              <a:gd name="connsiteX1" fmla="*/ 1456181 w 1625600"/>
              <a:gd name="connsiteY1" fmla="*/ 339443 h 1625600"/>
              <a:gd name="connsiteX2" fmla="*/ 1544430 w 1625600"/>
              <a:gd name="connsiteY2" fmla="*/ 492294 h 1625600"/>
              <a:gd name="connsiteX3" fmla="*/ 1361918 w 1625600"/>
              <a:gd name="connsiteY3" fmla="*/ 663854 h 1625600"/>
              <a:gd name="connsiteX4" fmla="*/ 1361918 w 1625600"/>
              <a:gd name="connsiteY4" fmla="*/ 961747 h 1625600"/>
              <a:gd name="connsiteX5" fmla="*/ 1544430 w 1625600"/>
              <a:gd name="connsiteY5" fmla="*/ 1133306 h 1625600"/>
              <a:gd name="connsiteX6" fmla="*/ 1456181 w 1625600"/>
              <a:gd name="connsiteY6" fmla="*/ 1286157 h 1625600"/>
              <a:gd name="connsiteX7" fmla="*/ 1216350 w 1625600"/>
              <a:gd name="connsiteY7" fmla="*/ 1213877 h 1625600"/>
              <a:gd name="connsiteX8" fmla="*/ 958367 w 1625600"/>
              <a:gd name="connsiteY8" fmla="*/ 1362823 h 1625600"/>
              <a:gd name="connsiteX9" fmla="*/ 901049 w 1625600"/>
              <a:gd name="connsiteY9" fmla="*/ 1606663 h 1625600"/>
              <a:gd name="connsiteX10" fmla="*/ 724551 w 1625600"/>
              <a:gd name="connsiteY10" fmla="*/ 1606663 h 1625600"/>
              <a:gd name="connsiteX11" fmla="*/ 667232 w 1625600"/>
              <a:gd name="connsiteY11" fmla="*/ 1362823 h 1625600"/>
              <a:gd name="connsiteX12" fmla="*/ 409249 w 1625600"/>
              <a:gd name="connsiteY12" fmla="*/ 1213877 h 1625600"/>
              <a:gd name="connsiteX13" fmla="*/ 169419 w 1625600"/>
              <a:gd name="connsiteY13" fmla="*/ 1286157 h 1625600"/>
              <a:gd name="connsiteX14" fmla="*/ 81170 w 1625600"/>
              <a:gd name="connsiteY14" fmla="*/ 1133306 h 1625600"/>
              <a:gd name="connsiteX15" fmla="*/ 263682 w 1625600"/>
              <a:gd name="connsiteY15" fmla="*/ 961746 h 1625600"/>
              <a:gd name="connsiteX16" fmla="*/ 263682 w 1625600"/>
              <a:gd name="connsiteY16" fmla="*/ 663853 h 1625600"/>
              <a:gd name="connsiteX17" fmla="*/ 81170 w 1625600"/>
              <a:gd name="connsiteY17" fmla="*/ 492294 h 1625600"/>
              <a:gd name="connsiteX18" fmla="*/ 169419 w 1625600"/>
              <a:gd name="connsiteY18" fmla="*/ 339443 h 1625600"/>
              <a:gd name="connsiteX19" fmla="*/ 409250 w 1625600"/>
              <a:gd name="connsiteY19" fmla="*/ 411723 h 1625600"/>
              <a:gd name="connsiteX20" fmla="*/ 667233 w 1625600"/>
              <a:gd name="connsiteY20" fmla="*/ 262777 h 1625600"/>
              <a:gd name="connsiteX21" fmla="*/ 724551 w 1625600"/>
              <a:gd name="connsiteY21" fmla="*/ 18937 h 1625600"/>
              <a:gd name="connsiteX22" fmla="*/ 901049 w 1625600"/>
              <a:gd name="connsiteY22" fmla="*/ 18937 h 1625600"/>
              <a:gd name="connsiteX23" fmla="*/ 958368 w 1625600"/>
              <a:gd name="connsiteY23" fmla="*/ 262777 h 1625600"/>
              <a:gd name="connsiteX24" fmla="*/ 1216351 w 1625600"/>
              <a:gd name="connsiteY24" fmla="*/ 411723 h 1625600"/>
              <a:gd name="connsiteX25" fmla="*/ 1216350 w 1625600"/>
              <a:gd name="connsiteY25" fmla="*/ 411723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25600" h="1625600">
                <a:moveTo>
                  <a:pt x="1216350" y="411723"/>
                </a:moveTo>
                <a:lnTo>
                  <a:pt x="1456181" y="339443"/>
                </a:lnTo>
                <a:lnTo>
                  <a:pt x="1544430" y="492294"/>
                </a:lnTo>
                <a:lnTo>
                  <a:pt x="1361918" y="663854"/>
                </a:lnTo>
                <a:cubicBezTo>
                  <a:pt x="1388374" y="761389"/>
                  <a:pt x="1388374" y="864211"/>
                  <a:pt x="1361918" y="961747"/>
                </a:cubicBezTo>
                <a:lnTo>
                  <a:pt x="1544430" y="1133306"/>
                </a:lnTo>
                <a:lnTo>
                  <a:pt x="1456181" y="1286157"/>
                </a:lnTo>
                <a:lnTo>
                  <a:pt x="1216350" y="1213877"/>
                </a:lnTo>
                <a:cubicBezTo>
                  <a:pt x="1145110" y="1285556"/>
                  <a:pt x="1056063" y="1336967"/>
                  <a:pt x="958367" y="1362823"/>
                </a:cubicBezTo>
                <a:lnTo>
                  <a:pt x="901049" y="1606663"/>
                </a:lnTo>
                <a:lnTo>
                  <a:pt x="724551" y="1606663"/>
                </a:lnTo>
                <a:lnTo>
                  <a:pt x="667232" y="1362823"/>
                </a:lnTo>
                <a:cubicBezTo>
                  <a:pt x="569536" y="1336967"/>
                  <a:pt x="480489" y="1285556"/>
                  <a:pt x="409249" y="1213877"/>
                </a:cubicBezTo>
                <a:lnTo>
                  <a:pt x="169419" y="1286157"/>
                </a:lnTo>
                <a:lnTo>
                  <a:pt x="81170" y="1133306"/>
                </a:lnTo>
                <a:lnTo>
                  <a:pt x="263682" y="961746"/>
                </a:lnTo>
                <a:cubicBezTo>
                  <a:pt x="237226" y="864211"/>
                  <a:pt x="237226" y="761389"/>
                  <a:pt x="263682" y="663853"/>
                </a:cubicBezTo>
                <a:lnTo>
                  <a:pt x="81170" y="492294"/>
                </a:lnTo>
                <a:lnTo>
                  <a:pt x="169419" y="339443"/>
                </a:lnTo>
                <a:lnTo>
                  <a:pt x="409250" y="411723"/>
                </a:lnTo>
                <a:cubicBezTo>
                  <a:pt x="480490" y="340044"/>
                  <a:pt x="569537" y="288633"/>
                  <a:pt x="667233" y="262777"/>
                </a:cubicBezTo>
                <a:lnTo>
                  <a:pt x="724551" y="18937"/>
                </a:lnTo>
                <a:lnTo>
                  <a:pt x="901049" y="18937"/>
                </a:lnTo>
                <a:lnTo>
                  <a:pt x="958368" y="262777"/>
                </a:lnTo>
                <a:cubicBezTo>
                  <a:pt x="1056064" y="288633"/>
                  <a:pt x="1145111" y="340044"/>
                  <a:pt x="1216351" y="411723"/>
                </a:cubicBezTo>
                <a:lnTo>
                  <a:pt x="1216350" y="411723"/>
                </a:lnTo>
                <a:close/>
              </a:path>
            </a:pathLst>
          </a:custGeom>
          <a:solidFill>
            <a:srgbClr val="00B0F0"/>
          </a:solidFill>
        </p:spPr>
        <p:style>
          <a:lnRef idx="0">
            <a:schemeClr val="accent4"/>
          </a:lnRef>
          <a:fillRef idx="3">
            <a:schemeClr val="accent4"/>
          </a:fillRef>
          <a:effectRef idx="3">
            <a:schemeClr val="accent4"/>
          </a:effectRef>
          <a:fontRef idx="minor">
            <a:schemeClr val="lt1"/>
          </a:fontRef>
        </p:style>
        <p:txBody>
          <a:bodyPr spcFirstLastPara="0" vert="horz" wrap="square" lIns="419410" tIns="421883" rIns="419410" bIns="421883" numCol="1" spcCol="1270" anchor="ctr" anchorCtr="0">
            <a:noAutofit/>
          </a:bodyPr>
          <a:lstStyle/>
          <a:p>
            <a:pPr marL="0" marR="0" lvl="0" indent="0" algn="ctr" defTabSz="3556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Book Antiqua"/>
                <a:ea typeface="+mn-ea"/>
                <a:cs typeface="+mn-cs"/>
              </a:rPr>
              <a:t>Gregory Fleishman</a:t>
            </a:r>
          </a:p>
          <a:p>
            <a:pPr marL="0" marR="0" lvl="0" indent="0" algn="ctr" defTabSz="3556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Book Antiqua"/>
                <a:ea typeface="+mn-ea"/>
                <a:cs typeface="+mn-cs"/>
              </a:rPr>
              <a:t>Alexey Kuznetsov</a:t>
            </a:r>
          </a:p>
          <a:p>
            <a:pPr marL="0" marR="0" lvl="0" indent="0" algn="ctr" defTabSz="3556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Book Antiqua"/>
                <a:ea typeface="+mn-ea"/>
                <a:cs typeface="+mn-cs"/>
              </a:rPr>
              <a:t>GS/GR Fast Codes </a:t>
            </a:r>
          </a:p>
        </p:txBody>
      </p:sp>
      <p:sp>
        <p:nvSpPr>
          <p:cNvPr id="8" name="Freeform 16">
            <a:extLst>
              <a:ext uri="{FF2B5EF4-FFF2-40B4-BE49-F238E27FC236}">
                <a16:creationId xmlns:a16="http://schemas.microsoft.com/office/drawing/2014/main" id="{A3FD8170-7AE5-4573-8D99-035A97F47D31}"/>
              </a:ext>
            </a:extLst>
          </p:cNvPr>
          <p:cNvSpPr/>
          <p:nvPr/>
        </p:nvSpPr>
        <p:spPr>
          <a:xfrm>
            <a:off x="5246608" y="1816989"/>
            <a:ext cx="3599176" cy="3661955"/>
          </a:xfrm>
          <a:custGeom>
            <a:avLst/>
            <a:gdLst>
              <a:gd name="connsiteX0" fmla="*/ 1216350 w 1625600"/>
              <a:gd name="connsiteY0" fmla="*/ 411723 h 1625600"/>
              <a:gd name="connsiteX1" fmla="*/ 1456181 w 1625600"/>
              <a:gd name="connsiteY1" fmla="*/ 339443 h 1625600"/>
              <a:gd name="connsiteX2" fmla="*/ 1544430 w 1625600"/>
              <a:gd name="connsiteY2" fmla="*/ 492294 h 1625600"/>
              <a:gd name="connsiteX3" fmla="*/ 1361918 w 1625600"/>
              <a:gd name="connsiteY3" fmla="*/ 663854 h 1625600"/>
              <a:gd name="connsiteX4" fmla="*/ 1361918 w 1625600"/>
              <a:gd name="connsiteY4" fmla="*/ 961747 h 1625600"/>
              <a:gd name="connsiteX5" fmla="*/ 1544430 w 1625600"/>
              <a:gd name="connsiteY5" fmla="*/ 1133306 h 1625600"/>
              <a:gd name="connsiteX6" fmla="*/ 1456181 w 1625600"/>
              <a:gd name="connsiteY6" fmla="*/ 1286157 h 1625600"/>
              <a:gd name="connsiteX7" fmla="*/ 1216350 w 1625600"/>
              <a:gd name="connsiteY7" fmla="*/ 1213877 h 1625600"/>
              <a:gd name="connsiteX8" fmla="*/ 958367 w 1625600"/>
              <a:gd name="connsiteY8" fmla="*/ 1362823 h 1625600"/>
              <a:gd name="connsiteX9" fmla="*/ 901049 w 1625600"/>
              <a:gd name="connsiteY9" fmla="*/ 1606663 h 1625600"/>
              <a:gd name="connsiteX10" fmla="*/ 724551 w 1625600"/>
              <a:gd name="connsiteY10" fmla="*/ 1606663 h 1625600"/>
              <a:gd name="connsiteX11" fmla="*/ 667232 w 1625600"/>
              <a:gd name="connsiteY11" fmla="*/ 1362823 h 1625600"/>
              <a:gd name="connsiteX12" fmla="*/ 409249 w 1625600"/>
              <a:gd name="connsiteY12" fmla="*/ 1213877 h 1625600"/>
              <a:gd name="connsiteX13" fmla="*/ 169419 w 1625600"/>
              <a:gd name="connsiteY13" fmla="*/ 1286157 h 1625600"/>
              <a:gd name="connsiteX14" fmla="*/ 81170 w 1625600"/>
              <a:gd name="connsiteY14" fmla="*/ 1133306 h 1625600"/>
              <a:gd name="connsiteX15" fmla="*/ 263682 w 1625600"/>
              <a:gd name="connsiteY15" fmla="*/ 961746 h 1625600"/>
              <a:gd name="connsiteX16" fmla="*/ 263682 w 1625600"/>
              <a:gd name="connsiteY16" fmla="*/ 663853 h 1625600"/>
              <a:gd name="connsiteX17" fmla="*/ 81170 w 1625600"/>
              <a:gd name="connsiteY17" fmla="*/ 492294 h 1625600"/>
              <a:gd name="connsiteX18" fmla="*/ 169419 w 1625600"/>
              <a:gd name="connsiteY18" fmla="*/ 339443 h 1625600"/>
              <a:gd name="connsiteX19" fmla="*/ 409250 w 1625600"/>
              <a:gd name="connsiteY19" fmla="*/ 411723 h 1625600"/>
              <a:gd name="connsiteX20" fmla="*/ 667233 w 1625600"/>
              <a:gd name="connsiteY20" fmla="*/ 262777 h 1625600"/>
              <a:gd name="connsiteX21" fmla="*/ 724551 w 1625600"/>
              <a:gd name="connsiteY21" fmla="*/ 18937 h 1625600"/>
              <a:gd name="connsiteX22" fmla="*/ 901049 w 1625600"/>
              <a:gd name="connsiteY22" fmla="*/ 18937 h 1625600"/>
              <a:gd name="connsiteX23" fmla="*/ 958368 w 1625600"/>
              <a:gd name="connsiteY23" fmla="*/ 262777 h 1625600"/>
              <a:gd name="connsiteX24" fmla="*/ 1216351 w 1625600"/>
              <a:gd name="connsiteY24" fmla="*/ 411723 h 1625600"/>
              <a:gd name="connsiteX25" fmla="*/ 1216350 w 1625600"/>
              <a:gd name="connsiteY25" fmla="*/ 411723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25600" h="1625600">
                <a:moveTo>
                  <a:pt x="1216350" y="411723"/>
                </a:moveTo>
                <a:lnTo>
                  <a:pt x="1456181" y="339443"/>
                </a:lnTo>
                <a:lnTo>
                  <a:pt x="1544430" y="492294"/>
                </a:lnTo>
                <a:lnTo>
                  <a:pt x="1361918" y="663854"/>
                </a:lnTo>
                <a:cubicBezTo>
                  <a:pt x="1388374" y="761389"/>
                  <a:pt x="1388374" y="864211"/>
                  <a:pt x="1361918" y="961747"/>
                </a:cubicBezTo>
                <a:lnTo>
                  <a:pt x="1544430" y="1133306"/>
                </a:lnTo>
                <a:lnTo>
                  <a:pt x="1456181" y="1286157"/>
                </a:lnTo>
                <a:lnTo>
                  <a:pt x="1216350" y="1213877"/>
                </a:lnTo>
                <a:cubicBezTo>
                  <a:pt x="1145110" y="1285556"/>
                  <a:pt x="1056063" y="1336967"/>
                  <a:pt x="958367" y="1362823"/>
                </a:cubicBezTo>
                <a:lnTo>
                  <a:pt x="901049" y="1606663"/>
                </a:lnTo>
                <a:lnTo>
                  <a:pt x="724551" y="1606663"/>
                </a:lnTo>
                <a:lnTo>
                  <a:pt x="667232" y="1362823"/>
                </a:lnTo>
                <a:cubicBezTo>
                  <a:pt x="569536" y="1336967"/>
                  <a:pt x="480489" y="1285556"/>
                  <a:pt x="409249" y="1213877"/>
                </a:cubicBezTo>
                <a:lnTo>
                  <a:pt x="169419" y="1286157"/>
                </a:lnTo>
                <a:lnTo>
                  <a:pt x="81170" y="1133306"/>
                </a:lnTo>
                <a:lnTo>
                  <a:pt x="263682" y="961746"/>
                </a:lnTo>
                <a:cubicBezTo>
                  <a:pt x="237226" y="864211"/>
                  <a:pt x="237226" y="761389"/>
                  <a:pt x="263682" y="663853"/>
                </a:cubicBezTo>
                <a:lnTo>
                  <a:pt x="81170" y="492294"/>
                </a:lnTo>
                <a:lnTo>
                  <a:pt x="169419" y="339443"/>
                </a:lnTo>
                <a:lnTo>
                  <a:pt x="409250" y="411723"/>
                </a:lnTo>
                <a:cubicBezTo>
                  <a:pt x="480490" y="340044"/>
                  <a:pt x="569537" y="288633"/>
                  <a:pt x="667233" y="262777"/>
                </a:cubicBezTo>
                <a:lnTo>
                  <a:pt x="724551" y="18937"/>
                </a:lnTo>
                <a:lnTo>
                  <a:pt x="901049" y="18937"/>
                </a:lnTo>
                <a:lnTo>
                  <a:pt x="958368" y="262777"/>
                </a:lnTo>
                <a:cubicBezTo>
                  <a:pt x="1056064" y="288633"/>
                  <a:pt x="1145111" y="340044"/>
                  <a:pt x="1216351" y="411723"/>
                </a:cubicBezTo>
                <a:lnTo>
                  <a:pt x="1216350" y="411723"/>
                </a:lnTo>
                <a:close/>
              </a:path>
            </a:pathLst>
          </a:custGeom>
          <a:solidFill>
            <a:srgbClr val="92D050"/>
          </a:solidFill>
        </p:spPr>
        <p:style>
          <a:lnRef idx="0">
            <a:schemeClr val="accent1"/>
          </a:lnRef>
          <a:fillRef idx="3">
            <a:schemeClr val="accent1"/>
          </a:fillRef>
          <a:effectRef idx="3">
            <a:schemeClr val="accent1"/>
          </a:effectRef>
          <a:fontRef idx="minor">
            <a:schemeClr val="lt1"/>
          </a:fontRef>
        </p:style>
        <p:txBody>
          <a:bodyPr spcFirstLastPara="0" vert="horz" wrap="square" lIns="419410" tIns="421883" rIns="419410" bIns="421883" numCol="1" spcCol="1270" anchor="ctr" anchorCtr="0">
            <a:noAutofit/>
          </a:bodyPr>
          <a:lstStyle/>
          <a:p>
            <a:pPr marL="0" marR="0" lvl="0" indent="0" algn="ctr" defTabSz="3556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Book Antiqua"/>
                <a:ea typeface="+mn-ea"/>
                <a:cs typeface="+mn-cs"/>
              </a:rPr>
              <a:t>Jim </a:t>
            </a:r>
            <a:r>
              <a:rPr kumimoji="0" lang="en-US" sz="2000" b="1" i="0" u="none" strike="noStrike" kern="1200" cap="none" spc="0" normalizeH="0" baseline="0" noProof="0" dirty="0" err="1">
                <a:ln>
                  <a:noFill/>
                </a:ln>
                <a:solidFill>
                  <a:prstClr val="black"/>
                </a:solidFill>
                <a:effectLst/>
                <a:uLnTx/>
                <a:uFillTx/>
                <a:latin typeface="Book Antiqua"/>
                <a:ea typeface="+mn-ea"/>
                <a:cs typeface="+mn-cs"/>
              </a:rPr>
              <a:t>Klimchuk</a:t>
            </a:r>
            <a:endParaRPr kumimoji="0" lang="en-US" sz="2000" b="1" i="0" u="none" strike="noStrike" kern="1200" cap="none" spc="0" normalizeH="0" baseline="0" noProof="0" dirty="0">
              <a:ln>
                <a:noFill/>
              </a:ln>
              <a:solidFill>
                <a:prstClr val="black"/>
              </a:solidFill>
              <a:effectLst/>
              <a:uLnTx/>
              <a:uFillTx/>
              <a:latin typeface="Book Antiqua"/>
              <a:ea typeface="+mn-ea"/>
              <a:cs typeface="+mn-cs"/>
            </a:endParaRPr>
          </a:p>
          <a:p>
            <a:pPr marL="0" marR="0" lvl="0" indent="0" algn="ctr" defTabSz="3556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Book Antiqua"/>
                <a:ea typeface="+mn-ea"/>
                <a:cs typeface="+mn-cs"/>
              </a:rPr>
              <a:t>Nicki Viall</a:t>
            </a:r>
          </a:p>
          <a:p>
            <a:pPr marL="0" marR="0" lvl="0" indent="0" algn="ctr" defTabSz="3556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Book Antiqua"/>
                <a:ea typeface="+mn-ea"/>
                <a:cs typeface="+mn-cs"/>
              </a:rPr>
              <a:t>Sam </a:t>
            </a:r>
            <a:r>
              <a:rPr kumimoji="0" lang="en-US" sz="2000" b="1" i="0" u="none" strike="noStrike" kern="1200" cap="none" spc="0" normalizeH="0" baseline="0" noProof="0" dirty="0" err="1">
                <a:ln>
                  <a:noFill/>
                </a:ln>
                <a:solidFill>
                  <a:prstClr val="black"/>
                </a:solidFill>
                <a:effectLst/>
                <a:uLnTx/>
                <a:uFillTx/>
                <a:latin typeface="Book Antiqua"/>
                <a:ea typeface="+mn-ea"/>
                <a:cs typeface="+mn-cs"/>
              </a:rPr>
              <a:t>Schonfeld</a:t>
            </a:r>
            <a:endParaRPr kumimoji="0" lang="en-US" sz="2000" b="1" i="0" u="none" strike="noStrike" kern="1200" cap="none" spc="0" normalizeH="0" baseline="0" noProof="0" dirty="0">
              <a:ln>
                <a:noFill/>
              </a:ln>
              <a:solidFill>
                <a:prstClr val="black"/>
              </a:solidFill>
              <a:effectLst/>
              <a:uLnTx/>
              <a:uFillTx/>
              <a:latin typeface="Book Antiqua"/>
              <a:ea typeface="+mn-ea"/>
              <a:cs typeface="+mn-cs"/>
            </a:endParaRPr>
          </a:p>
          <a:p>
            <a:pPr marL="0" marR="0" lvl="0" indent="0" algn="ctr" defTabSz="3556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Book Antiqua"/>
                <a:ea typeface="+mn-ea"/>
                <a:cs typeface="+mn-cs"/>
              </a:rPr>
              <a:t>Coronal Magneto Thermal Structures</a:t>
            </a:r>
          </a:p>
          <a:p>
            <a:pPr marL="0" marR="0" lvl="0" indent="0" algn="ctr" defTabSz="3556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Book Antiqua"/>
                <a:ea typeface="+mn-ea"/>
                <a:cs typeface="+mn-cs"/>
              </a:rPr>
              <a:t>and EUV Simulation Codes</a:t>
            </a:r>
          </a:p>
        </p:txBody>
      </p:sp>
      <p:sp>
        <p:nvSpPr>
          <p:cNvPr id="9" name="Freeform 22">
            <a:extLst>
              <a:ext uri="{FF2B5EF4-FFF2-40B4-BE49-F238E27FC236}">
                <a16:creationId xmlns:a16="http://schemas.microsoft.com/office/drawing/2014/main" id="{15555F0A-DA7A-4551-803E-544896BAB093}"/>
              </a:ext>
            </a:extLst>
          </p:cNvPr>
          <p:cNvSpPr/>
          <p:nvPr/>
        </p:nvSpPr>
        <p:spPr>
          <a:xfrm>
            <a:off x="7421934" y="-93818"/>
            <a:ext cx="3307445" cy="3249324"/>
          </a:xfrm>
          <a:custGeom>
            <a:avLst/>
            <a:gdLst>
              <a:gd name="connsiteX0" fmla="*/ 1216350 w 1625600"/>
              <a:gd name="connsiteY0" fmla="*/ 411723 h 1625600"/>
              <a:gd name="connsiteX1" fmla="*/ 1456181 w 1625600"/>
              <a:gd name="connsiteY1" fmla="*/ 339443 h 1625600"/>
              <a:gd name="connsiteX2" fmla="*/ 1544430 w 1625600"/>
              <a:gd name="connsiteY2" fmla="*/ 492294 h 1625600"/>
              <a:gd name="connsiteX3" fmla="*/ 1361918 w 1625600"/>
              <a:gd name="connsiteY3" fmla="*/ 663854 h 1625600"/>
              <a:gd name="connsiteX4" fmla="*/ 1361918 w 1625600"/>
              <a:gd name="connsiteY4" fmla="*/ 961747 h 1625600"/>
              <a:gd name="connsiteX5" fmla="*/ 1544430 w 1625600"/>
              <a:gd name="connsiteY5" fmla="*/ 1133306 h 1625600"/>
              <a:gd name="connsiteX6" fmla="*/ 1456181 w 1625600"/>
              <a:gd name="connsiteY6" fmla="*/ 1286157 h 1625600"/>
              <a:gd name="connsiteX7" fmla="*/ 1216350 w 1625600"/>
              <a:gd name="connsiteY7" fmla="*/ 1213877 h 1625600"/>
              <a:gd name="connsiteX8" fmla="*/ 958367 w 1625600"/>
              <a:gd name="connsiteY8" fmla="*/ 1362823 h 1625600"/>
              <a:gd name="connsiteX9" fmla="*/ 901049 w 1625600"/>
              <a:gd name="connsiteY9" fmla="*/ 1606663 h 1625600"/>
              <a:gd name="connsiteX10" fmla="*/ 724551 w 1625600"/>
              <a:gd name="connsiteY10" fmla="*/ 1606663 h 1625600"/>
              <a:gd name="connsiteX11" fmla="*/ 667232 w 1625600"/>
              <a:gd name="connsiteY11" fmla="*/ 1362823 h 1625600"/>
              <a:gd name="connsiteX12" fmla="*/ 409249 w 1625600"/>
              <a:gd name="connsiteY12" fmla="*/ 1213877 h 1625600"/>
              <a:gd name="connsiteX13" fmla="*/ 169419 w 1625600"/>
              <a:gd name="connsiteY13" fmla="*/ 1286157 h 1625600"/>
              <a:gd name="connsiteX14" fmla="*/ 81170 w 1625600"/>
              <a:gd name="connsiteY14" fmla="*/ 1133306 h 1625600"/>
              <a:gd name="connsiteX15" fmla="*/ 263682 w 1625600"/>
              <a:gd name="connsiteY15" fmla="*/ 961746 h 1625600"/>
              <a:gd name="connsiteX16" fmla="*/ 263682 w 1625600"/>
              <a:gd name="connsiteY16" fmla="*/ 663853 h 1625600"/>
              <a:gd name="connsiteX17" fmla="*/ 81170 w 1625600"/>
              <a:gd name="connsiteY17" fmla="*/ 492294 h 1625600"/>
              <a:gd name="connsiteX18" fmla="*/ 169419 w 1625600"/>
              <a:gd name="connsiteY18" fmla="*/ 339443 h 1625600"/>
              <a:gd name="connsiteX19" fmla="*/ 409250 w 1625600"/>
              <a:gd name="connsiteY19" fmla="*/ 411723 h 1625600"/>
              <a:gd name="connsiteX20" fmla="*/ 667233 w 1625600"/>
              <a:gd name="connsiteY20" fmla="*/ 262777 h 1625600"/>
              <a:gd name="connsiteX21" fmla="*/ 724551 w 1625600"/>
              <a:gd name="connsiteY21" fmla="*/ 18937 h 1625600"/>
              <a:gd name="connsiteX22" fmla="*/ 901049 w 1625600"/>
              <a:gd name="connsiteY22" fmla="*/ 18937 h 1625600"/>
              <a:gd name="connsiteX23" fmla="*/ 958368 w 1625600"/>
              <a:gd name="connsiteY23" fmla="*/ 262777 h 1625600"/>
              <a:gd name="connsiteX24" fmla="*/ 1216351 w 1625600"/>
              <a:gd name="connsiteY24" fmla="*/ 411723 h 1625600"/>
              <a:gd name="connsiteX25" fmla="*/ 1216350 w 1625600"/>
              <a:gd name="connsiteY25" fmla="*/ 411723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25600" h="1625600">
                <a:moveTo>
                  <a:pt x="1216350" y="411723"/>
                </a:moveTo>
                <a:lnTo>
                  <a:pt x="1456181" y="339443"/>
                </a:lnTo>
                <a:lnTo>
                  <a:pt x="1544430" y="492294"/>
                </a:lnTo>
                <a:lnTo>
                  <a:pt x="1361918" y="663854"/>
                </a:lnTo>
                <a:cubicBezTo>
                  <a:pt x="1388374" y="761389"/>
                  <a:pt x="1388374" y="864211"/>
                  <a:pt x="1361918" y="961747"/>
                </a:cubicBezTo>
                <a:lnTo>
                  <a:pt x="1544430" y="1133306"/>
                </a:lnTo>
                <a:lnTo>
                  <a:pt x="1456181" y="1286157"/>
                </a:lnTo>
                <a:lnTo>
                  <a:pt x="1216350" y="1213877"/>
                </a:lnTo>
                <a:cubicBezTo>
                  <a:pt x="1145110" y="1285556"/>
                  <a:pt x="1056063" y="1336967"/>
                  <a:pt x="958367" y="1362823"/>
                </a:cubicBezTo>
                <a:lnTo>
                  <a:pt x="901049" y="1606663"/>
                </a:lnTo>
                <a:lnTo>
                  <a:pt x="724551" y="1606663"/>
                </a:lnTo>
                <a:lnTo>
                  <a:pt x="667232" y="1362823"/>
                </a:lnTo>
                <a:cubicBezTo>
                  <a:pt x="569536" y="1336967"/>
                  <a:pt x="480489" y="1285556"/>
                  <a:pt x="409249" y="1213877"/>
                </a:cubicBezTo>
                <a:lnTo>
                  <a:pt x="169419" y="1286157"/>
                </a:lnTo>
                <a:lnTo>
                  <a:pt x="81170" y="1133306"/>
                </a:lnTo>
                <a:lnTo>
                  <a:pt x="263682" y="961746"/>
                </a:lnTo>
                <a:cubicBezTo>
                  <a:pt x="237226" y="864211"/>
                  <a:pt x="237226" y="761389"/>
                  <a:pt x="263682" y="663853"/>
                </a:cubicBezTo>
                <a:lnTo>
                  <a:pt x="81170" y="492294"/>
                </a:lnTo>
                <a:lnTo>
                  <a:pt x="169419" y="339443"/>
                </a:lnTo>
                <a:lnTo>
                  <a:pt x="409250" y="411723"/>
                </a:lnTo>
                <a:cubicBezTo>
                  <a:pt x="480490" y="340044"/>
                  <a:pt x="569537" y="288633"/>
                  <a:pt x="667233" y="262777"/>
                </a:cubicBezTo>
                <a:lnTo>
                  <a:pt x="724551" y="18937"/>
                </a:lnTo>
                <a:lnTo>
                  <a:pt x="901049" y="18937"/>
                </a:lnTo>
                <a:lnTo>
                  <a:pt x="958368" y="262777"/>
                </a:lnTo>
                <a:cubicBezTo>
                  <a:pt x="1056064" y="288633"/>
                  <a:pt x="1145111" y="340044"/>
                  <a:pt x="1216351" y="411723"/>
                </a:cubicBezTo>
                <a:lnTo>
                  <a:pt x="1216350" y="411723"/>
                </a:lnTo>
                <a:close/>
              </a:path>
            </a:pathLst>
          </a:custGeom>
        </p:spPr>
        <p:style>
          <a:lnRef idx="0">
            <a:schemeClr val="accent2"/>
          </a:lnRef>
          <a:fillRef idx="3">
            <a:schemeClr val="accent2"/>
          </a:fillRef>
          <a:effectRef idx="3">
            <a:schemeClr val="accent2"/>
          </a:effectRef>
          <a:fontRef idx="minor">
            <a:schemeClr val="lt1"/>
          </a:fontRef>
        </p:style>
        <p:txBody>
          <a:bodyPr spcFirstLastPara="0" vert="horz" wrap="square" lIns="419410" tIns="421883" rIns="419410" bIns="421883" numCol="1" spcCol="1270" anchor="ctr" anchorCtr="0">
            <a:noAutofit/>
          </a:bodyPr>
          <a:lstStyle/>
          <a:p>
            <a:pPr marL="0" marR="0" lvl="0" indent="0" algn="ctr" defTabSz="3556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Maria </a:t>
            </a: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Lukicheva</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3556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Book Antiqua"/>
                <a:ea typeface="+mn-ea"/>
                <a:cs typeface="+mn-cs"/>
              </a:rPr>
              <a:t>Chromospheric Models </a:t>
            </a:r>
          </a:p>
        </p:txBody>
      </p:sp>
      <p:sp>
        <p:nvSpPr>
          <p:cNvPr id="10" name="Freeform 23">
            <a:extLst>
              <a:ext uri="{FF2B5EF4-FFF2-40B4-BE49-F238E27FC236}">
                <a16:creationId xmlns:a16="http://schemas.microsoft.com/office/drawing/2014/main" id="{D50C3E65-A788-4826-BD0A-3AF77BCCD41A}"/>
              </a:ext>
            </a:extLst>
          </p:cNvPr>
          <p:cNvSpPr/>
          <p:nvPr/>
        </p:nvSpPr>
        <p:spPr>
          <a:xfrm>
            <a:off x="3856071" y="-487110"/>
            <a:ext cx="3234556" cy="3043044"/>
          </a:xfrm>
          <a:custGeom>
            <a:avLst/>
            <a:gdLst>
              <a:gd name="connsiteX0" fmla="*/ 1216350 w 1625600"/>
              <a:gd name="connsiteY0" fmla="*/ 411723 h 1625600"/>
              <a:gd name="connsiteX1" fmla="*/ 1456181 w 1625600"/>
              <a:gd name="connsiteY1" fmla="*/ 339443 h 1625600"/>
              <a:gd name="connsiteX2" fmla="*/ 1544430 w 1625600"/>
              <a:gd name="connsiteY2" fmla="*/ 492294 h 1625600"/>
              <a:gd name="connsiteX3" fmla="*/ 1361918 w 1625600"/>
              <a:gd name="connsiteY3" fmla="*/ 663854 h 1625600"/>
              <a:gd name="connsiteX4" fmla="*/ 1361918 w 1625600"/>
              <a:gd name="connsiteY4" fmla="*/ 961747 h 1625600"/>
              <a:gd name="connsiteX5" fmla="*/ 1544430 w 1625600"/>
              <a:gd name="connsiteY5" fmla="*/ 1133306 h 1625600"/>
              <a:gd name="connsiteX6" fmla="*/ 1456181 w 1625600"/>
              <a:gd name="connsiteY6" fmla="*/ 1286157 h 1625600"/>
              <a:gd name="connsiteX7" fmla="*/ 1216350 w 1625600"/>
              <a:gd name="connsiteY7" fmla="*/ 1213877 h 1625600"/>
              <a:gd name="connsiteX8" fmla="*/ 958367 w 1625600"/>
              <a:gd name="connsiteY8" fmla="*/ 1362823 h 1625600"/>
              <a:gd name="connsiteX9" fmla="*/ 901049 w 1625600"/>
              <a:gd name="connsiteY9" fmla="*/ 1606663 h 1625600"/>
              <a:gd name="connsiteX10" fmla="*/ 724551 w 1625600"/>
              <a:gd name="connsiteY10" fmla="*/ 1606663 h 1625600"/>
              <a:gd name="connsiteX11" fmla="*/ 667232 w 1625600"/>
              <a:gd name="connsiteY11" fmla="*/ 1362823 h 1625600"/>
              <a:gd name="connsiteX12" fmla="*/ 409249 w 1625600"/>
              <a:gd name="connsiteY12" fmla="*/ 1213877 h 1625600"/>
              <a:gd name="connsiteX13" fmla="*/ 169419 w 1625600"/>
              <a:gd name="connsiteY13" fmla="*/ 1286157 h 1625600"/>
              <a:gd name="connsiteX14" fmla="*/ 81170 w 1625600"/>
              <a:gd name="connsiteY14" fmla="*/ 1133306 h 1625600"/>
              <a:gd name="connsiteX15" fmla="*/ 263682 w 1625600"/>
              <a:gd name="connsiteY15" fmla="*/ 961746 h 1625600"/>
              <a:gd name="connsiteX16" fmla="*/ 263682 w 1625600"/>
              <a:gd name="connsiteY16" fmla="*/ 663853 h 1625600"/>
              <a:gd name="connsiteX17" fmla="*/ 81170 w 1625600"/>
              <a:gd name="connsiteY17" fmla="*/ 492294 h 1625600"/>
              <a:gd name="connsiteX18" fmla="*/ 169419 w 1625600"/>
              <a:gd name="connsiteY18" fmla="*/ 339443 h 1625600"/>
              <a:gd name="connsiteX19" fmla="*/ 409250 w 1625600"/>
              <a:gd name="connsiteY19" fmla="*/ 411723 h 1625600"/>
              <a:gd name="connsiteX20" fmla="*/ 667233 w 1625600"/>
              <a:gd name="connsiteY20" fmla="*/ 262777 h 1625600"/>
              <a:gd name="connsiteX21" fmla="*/ 724551 w 1625600"/>
              <a:gd name="connsiteY21" fmla="*/ 18937 h 1625600"/>
              <a:gd name="connsiteX22" fmla="*/ 901049 w 1625600"/>
              <a:gd name="connsiteY22" fmla="*/ 18937 h 1625600"/>
              <a:gd name="connsiteX23" fmla="*/ 958368 w 1625600"/>
              <a:gd name="connsiteY23" fmla="*/ 262777 h 1625600"/>
              <a:gd name="connsiteX24" fmla="*/ 1216351 w 1625600"/>
              <a:gd name="connsiteY24" fmla="*/ 411723 h 1625600"/>
              <a:gd name="connsiteX25" fmla="*/ 1216350 w 1625600"/>
              <a:gd name="connsiteY25" fmla="*/ 411723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25600" h="1625600">
                <a:moveTo>
                  <a:pt x="1216350" y="411723"/>
                </a:moveTo>
                <a:lnTo>
                  <a:pt x="1456181" y="339443"/>
                </a:lnTo>
                <a:lnTo>
                  <a:pt x="1544430" y="492294"/>
                </a:lnTo>
                <a:lnTo>
                  <a:pt x="1361918" y="663854"/>
                </a:lnTo>
                <a:cubicBezTo>
                  <a:pt x="1388374" y="761389"/>
                  <a:pt x="1388374" y="864211"/>
                  <a:pt x="1361918" y="961747"/>
                </a:cubicBezTo>
                <a:lnTo>
                  <a:pt x="1544430" y="1133306"/>
                </a:lnTo>
                <a:lnTo>
                  <a:pt x="1456181" y="1286157"/>
                </a:lnTo>
                <a:lnTo>
                  <a:pt x="1216350" y="1213877"/>
                </a:lnTo>
                <a:cubicBezTo>
                  <a:pt x="1145110" y="1285556"/>
                  <a:pt x="1056063" y="1336967"/>
                  <a:pt x="958367" y="1362823"/>
                </a:cubicBezTo>
                <a:lnTo>
                  <a:pt x="901049" y="1606663"/>
                </a:lnTo>
                <a:lnTo>
                  <a:pt x="724551" y="1606663"/>
                </a:lnTo>
                <a:lnTo>
                  <a:pt x="667232" y="1362823"/>
                </a:lnTo>
                <a:cubicBezTo>
                  <a:pt x="569536" y="1336967"/>
                  <a:pt x="480489" y="1285556"/>
                  <a:pt x="409249" y="1213877"/>
                </a:cubicBezTo>
                <a:lnTo>
                  <a:pt x="169419" y="1286157"/>
                </a:lnTo>
                <a:lnTo>
                  <a:pt x="81170" y="1133306"/>
                </a:lnTo>
                <a:lnTo>
                  <a:pt x="263682" y="961746"/>
                </a:lnTo>
                <a:cubicBezTo>
                  <a:pt x="237226" y="864211"/>
                  <a:pt x="237226" y="761389"/>
                  <a:pt x="263682" y="663853"/>
                </a:cubicBezTo>
                <a:lnTo>
                  <a:pt x="81170" y="492294"/>
                </a:lnTo>
                <a:lnTo>
                  <a:pt x="169419" y="339443"/>
                </a:lnTo>
                <a:lnTo>
                  <a:pt x="409250" y="411723"/>
                </a:lnTo>
                <a:cubicBezTo>
                  <a:pt x="480490" y="340044"/>
                  <a:pt x="569537" y="288633"/>
                  <a:pt x="667233" y="262777"/>
                </a:cubicBezTo>
                <a:lnTo>
                  <a:pt x="724551" y="18937"/>
                </a:lnTo>
                <a:lnTo>
                  <a:pt x="901049" y="18937"/>
                </a:lnTo>
                <a:lnTo>
                  <a:pt x="958368" y="262777"/>
                </a:lnTo>
                <a:cubicBezTo>
                  <a:pt x="1056064" y="288633"/>
                  <a:pt x="1145111" y="340044"/>
                  <a:pt x="1216351" y="411723"/>
                </a:cubicBezTo>
                <a:lnTo>
                  <a:pt x="1216350" y="411723"/>
                </a:lnTo>
                <a:close/>
              </a:path>
            </a:pathLst>
          </a:custGeom>
          <a:solidFill>
            <a:srgbClr val="00B050"/>
          </a:solidFill>
        </p:spPr>
        <p:style>
          <a:lnRef idx="0">
            <a:schemeClr val="dk1"/>
          </a:lnRef>
          <a:fillRef idx="3">
            <a:schemeClr val="dk1"/>
          </a:fillRef>
          <a:effectRef idx="3">
            <a:schemeClr val="dk1"/>
          </a:effectRef>
          <a:fontRef idx="minor">
            <a:schemeClr val="lt1"/>
          </a:fontRef>
        </p:style>
        <p:txBody>
          <a:bodyPr spcFirstLastPara="0" vert="horz" wrap="square" lIns="419410" tIns="421883" rIns="419410" bIns="421883" numCol="1" spcCol="1270" anchor="ctr" anchorCtr="0">
            <a:noAutofit/>
          </a:bodyPr>
          <a:lstStyle/>
          <a:p>
            <a:pPr marL="0" marR="0" lvl="0" indent="0" algn="ctr" defTabSz="3556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Book Antiqua"/>
                <a:ea typeface="+mn-ea"/>
                <a:cs typeface="+mn-cs"/>
              </a:rPr>
              <a:t>Eduard Kontar</a:t>
            </a:r>
          </a:p>
          <a:p>
            <a:pPr marL="0" marR="0" lvl="0" indent="0" algn="ctr" defTabSz="3556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Book Antiqua"/>
                <a:ea typeface="+mn-ea"/>
                <a:cs typeface="+mn-cs"/>
              </a:rPr>
              <a:t>X-ray Simulation</a:t>
            </a:r>
          </a:p>
          <a:p>
            <a:pPr marL="0" marR="0" lvl="0" indent="0" algn="ctr" defTabSz="3556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Book Antiqua"/>
                <a:ea typeface="+mn-ea"/>
                <a:cs typeface="+mn-cs"/>
              </a:rPr>
              <a:t>Codes </a:t>
            </a:r>
          </a:p>
        </p:txBody>
      </p:sp>
      <p:sp>
        <p:nvSpPr>
          <p:cNvPr id="11" name="Freeform 12">
            <a:extLst>
              <a:ext uri="{FF2B5EF4-FFF2-40B4-BE49-F238E27FC236}">
                <a16:creationId xmlns:a16="http://schemas.microsoft.com/office/drawing/2014/main" id="{BC29C0D5-209C-44F6-B628-7787D380BC54}"/>
              </a:ext>
            </a:extLst>
          </p:cNvPr>
          <p:cNvSpPr/>
          <p:nvPr/>
        </p:nvSpPr>
        <p:spPr>
          <a:xfrm>
            <a:off x="9317381" y="1942682"/>
            <a:ext cx="3486609" cy="3249324"/>
          </a:xfrm>
          <a:custGeom>
            <a:avLst/>
            <a:gdLst>
              <a:gd name="connsiteX0" fmla="*/ 1216350 w 1625600"/>
              <a:gd name="connsiteY0" fmla="*/ 411723 h 1625600"/>
              <a:gd name="connsiteX1" fmla="*/ 1456181 w 1625600"/>
              <a:gd name="connsiteY1" fmla="*/ 339443 h 1625600"/>
              <a:gd name="connsiteX2" fmla="*/ 1544430 w 1625600"/>
              <a:gd name="connsiteY2" fmla="*/ 492294 h 1625600"/>
              <a:gd name="connsiteX3" fmla="*/ 1361918 w 1625600"/>
              <a:gd name="connsiteY3" fmla="*/ 663854 h 1625600"/>
              <a:gd name="connsiteX4" fmla="*/ 1361918 w 1625600"/>
              <a:gd name="connsiteY4" fmla="*/ 961747 h 1625600"/>
              <a:gd name="connsiteX5" fmla="*/ 1544430 w 1625600"/>
              <a:gd name="connsiteY5" fmla="*/ 1133306 h 1625600"/>
              <a:gd name="connsiteX6" fmla="*/ 1456181 w 1625600"/>
              <a:gd name="connsiteY6" fmla="*/ 1286157 h 1625600"/>
              <a:gd name="connsiteX7" fmla="*/ 1216350 w 1625600"/>
              <a:gd name="connsiteY7" fmla="*/ 1213877 h 1625600"/>
              <a:gd name="connsiteX8" fmla="*/ 958367 w 1625600"/>
              <a:gd name="connsiteY8" fmla="*/ 1362823 h 1625600"/>
              <a:gd name="connsiteX9" fmla="*/ 901049 w 1625600"/>
              <a:gd name="connsiteY9" fmla="*/ 1606663 h 1625600"/>
              <a:gd name="connsiteX10" fmla="*/ 724551 w 1625600"/>
              <a:gd name="connsiteY10" fmla="*/ 1606663 h 1625600"/>
              <a:gd name="connsiteX11" fmla="*/ 667232 w 1625600"/>
              <a:gd name="connsiteY11" fmla="*/ 1362823 h 1625600"/>
              <a:gd name="connsiteX12" fmla="*/ 409249 w 1625600"/>
              <a:gd name="connsiteY12" fmla="*/ 1213877 h 1625600"/>
              <a:gd name="connsiteX13" fmla="*/ 169419 w 1625600"/>
              <a:gd name="connsiteY13" fmla="*/ 1286157 h 1625600"/>
              <a:gd name="connsiteX14" fmla="*/ 81170 w 1625600"/>
              <a:gd name="connsiteY14" fmla="*/ 1133306 h 1625600"/>
              <a:gd name="connsiteX15" fmla="*/ 263682 w 1625600"/>
              <a:gd name="connsiteY15" fmla="*/ 961746 h 1625600"/>
              <a:gd name="connsiteX16" fmla="*/ 263682 w 1625600"/>
              <a:gd name="connsiteY16" fmla="*/ 663853 h 1625600"/>
              <a:gd name="connsiteX17" fmla="*/ 81170 w 1625600"/>
              <a:gd name="connsiteY17" fmla="*/ 492294 h 1625600"/>
              <a:gd name="connsiteX18" fmla="*/ 169419 w 1625600"/>
              <a:gd name="connsiteY18" fmla="*/ 339443 h 1625600"/>
              <a:gd name="connsiteX19" fmla="*/ 409250 w 1625600"/>
              <a:gd name="connsiteY19" fmla="*/ 411723 h 1625600"/>
              <a:gd name="connsiteX20" fmla="*/ 667233 w 1625600"/>
              <a:gd name="connsiteY20" fmla="*/ 262777 h 1625600"/>
              <a:gd name="connsiteX21" fmla="*/ 724551 w 1625600"/>
              <a:gd name="connsiteY21" fmla="*/ 18937 h 1625600"/>
              <a:gd name="connsiteX22" fmla="*/ 901049 w 1625600"/>
              <a:gd name="connsiteY22" fmla="*/ 18937 h 1625600"/>
              <a:gd name="connsiteX23" fmla="*/ 958368 w 1625600"/>
              <a:gd name="connsiteY23" fmla="*/ 262777 h 1625600"/>
              <a:gd name="connsiteX24" fmla="*/ 1216351 w 1625600"/>
              <a:gd name="connsiteY24" fmla="*/ 411723 h 1625600"/>
              <a:gd name="connsiteX25" fmla="*/ 1216350 w 1625600"/>
              <a:gd name="connsiteY25" fmla="*/ 411723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25600" h="1625600">
                <a:moveTo>
                  <a:pt x="1216350" y="411723"/>
                </a:moveTo>
                <a:lnTo>
                  <a:pt x="1456181" y="339443"/>
                </a:lnTo>
                <a:lnTo>
                  <a:pt x="1544430" y="492294"/>
                </a:lnTo>
                <a:lnTo>
                  <a:pt x="1361918" y="663854"/>
                </a:lnTo>
                <a:cubicBezTo>
                  <a:pt x="1388374" y="761389"/>
                  <a:pt x="1388374" y="864211"/>
                  <a:pt x="1361918" y="961747"/>
                </a:cubicBezTo>
                <a:lnTo>
                  <a:pt x="1544430" y="1133306"/>
                </a:lnTo>
                <a:lnTo>
                  <a:pt x="1456181" y="1286157"/>
                </a:lnTo>
                <a:lnTo>
                  <a:pt x="1216350" y="1213877"/>
                </a:lnTo>
                <a:cubicBezTo>
                  <a:pt x="1145110" y="1285556"/>
                  <a:pt x="1056063" y="1336967"/>
                  <a:pt x="958367" y="1362823"/>
                </a:cubicBezTo>
                <a:lnTo>
                  <a:pt x="901049" y="1606663"/>
                </a:lnTo>
                <a:lnTo>
                  <a:pt x="724551" y="1606663"/>
                </a:lnTo>
                <a:lnTo>
                  <a:pt x="667232" y="1362823"/>
                </a:lnTo>
                <a:cubicBezTo>
                  <a:pt x="569536" y="1336967"/>
                  <a:pt x="480489" y="1285556"/>
                  <a:pt x="409249" y="1213877"/>
                </a:cubicBezTo>
                <a:lnTo>
                  <a:pt x="169419" y="1286157"/>
                </a:lnTo>
                <a:lnTo>
                  <a:pt x="81170" y="1133306"/>
                </a:lnTo>
                <a:lnTo>
                  <a:pt x="263682" y="961746"/>
                </a:lnTo>
                <a:cubicBezTo>
                  <a:pt x="237226" y="864211"/>
                  <a:pt x="237226" y="761389"/>
                  <a:pt x="263682" y="663853"/>
                </a:cubicBezTo>
                <a:lnTo>
                  <a:pt x="81170" y="492294"/>
                </a:lnTo>
                <a:lnTo>
                  <a:pt x="169419" y="339443"/>
                </a:lnTo>
                <a:lnTo>
                  <a:pt x="409250" y="411723"/>
                </a:lnTo>
                <a:cubicBezTo>
                  <a:pt x="480490" y="340044"/>
                  <a:pt x="569537" y="288633"/>
                  <a:pt x="667233" y="262777"/>
                </a:cubicBezTo>
                <a:lnTo>
                  <a:pt x="724551" y="18937"/>
                </a:lnTo>
                <a:lnTo>
                  <a:pt x="901049" y="18937"/>
                </a:lnTo>
                <a:lnTo>
                  <a:pt x="958368" y="262777"/>
                </a:lnTo>
                <a:cubicBezTo>
                  <a:pt x="1056064" y="288633"/>
                  <a:pt x="1145111" y="340044"/>
                  <a:pt x="1216351" y="411723"/>
                </a:cubicBezTo>
                <a:lnTo>
                  <a:pt x="1216350" y="411723"/>
                </a:lnTo>
                <a:close/>
              </a:path>
            </a:pathLst>
          </a:custGeom>
          <a:solidFill>
            <a:srgbClr val="FFC000"/>
          </a:solidFill>
        </p:spPr>
        <p:style>
          <a:lnRef idx="0">
            <a:schemeClr val="dk1"/>
          </a:lnRef>
          <a:fillRef idx="3">
            <a:schemeClr val="dk1"/>
          </a:fillRef>
          <a:effectRef idx="3">
            <a:schemeClr val="dk1"/>
          </a:effectRef>
          <a:fontRef idx="minor">
            <a:schemeClr val="lt1"/>
          </a:fontRef>
        </p:style>
        <p:txBody>
          <a:bodyPr spcFirstLastPara="0" vert="horz" wrap="square" lIns="419410" tIns="421883" rIns="419410" bIns="421883" numCol="1" spcCol="1270" anchor="ctr" anchorCtr="0">
            <a:noAutofit/>
          </a:bodyPr>
          <a:lstStyle/>
          <a:p>
            <a:pPr marL="0" marR="0" lvl="0" indent="0" algn="ctr" defTabSz="3556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Book Antiqua"/>
                <a:ea typeface="+mn-ea"/>
                <a:cs typeface="+mn-cs"/>
              </a:rPr>
              <a:t>Alexey Stupishin</a:t>
            </a:r>
          </a:p>
          <a:p>
            <a:pPr marL="0" marR="0" lvl="0" indent="0" algn="ctr" defTabSz="3556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Book Antiqua"/>
                <a:ea typeface="+mn-ea"/>
                <a:cs typeface="+mn-cs"/>
              </a:rPr>
              <a:t>Optimized NLFFF </a:t>
            </a:r>
            <a:r>
              <a:rPr kumimoji="0" lang="en-US" sz="1800" b="0" i="0" u="none" strike="noStrike" kern="1200" cap="none" spc="0" normalizeH="0" baseline="0" noProof="0" dirty="0" err="1">
                <a:ln>
                  <a:noFill/>
                </a:ln>
                <a:solidFill>
                  <a:prstClr val="white"/>
                </a:solidFill>
                <a:effectLst/>
                <a:uLnTx/>
                <a:uFillTx/>
                <a:latin typeface="Book Antiqua"/>
                <a:ea typeface="+mn-ea"/>
                <a:cs typeface="+mn-cs"/>
              </a:rPr>
              <a:t>Extraplolation</a:t>
            </a:r>
            <a:r>
              <a:rPr kumimoji="0" lang="en-US" sz="1800" b="0" i="0" u="none" strike="noStrike" kern="1200" cap="none" spc="0" normalizeH="0" baseline="0" noProof="0" dirty="0">
                <a:ln>
                  <a:noFill/>
                </a:ln>
                <a:solidFill>
                  <a:prstClr val="white"/>
                </a:solidFill>
                <a:effectLst/>
                <a:uLnTx/>
                <a:uFillTx/>
                <a:latin typeface="Book Antiqua"/>
                <a:ea typeface="+mn-ea"/>
                <a:cs typeface="+mn-cs"/>
              </a:rPr>
              <a:t> Codes</a:t>
            </a:r>
          </a:p>
        </p:txBody>
      </p:sp>
      <p:sp>
        <p:nvSpPr>
          <p:cNvPr id="13" name="Freeform 12">
            <a:extLst>
              <a:ext uri="{FF2B5EF4-FFF2-40B4-BE49-F238E27FC236}">
                <a16:creationId xmlns:a16="http://schemas.microsoft.com/office/drawing/2014/main" id="{B1D5C9CF-55D0-45C0-A1F9-9F083085AABE}"/>
              </a:ext>
            </a:extLst>
          </p:cNvPr>
          <p:cNvSpPr/>
          <p:nvPr/>
        </p:nvSpPr>
        <p:spPr>
          <a:xfrm>
            <a:off x="5339692" y="5164983"/>
            <a:ext cx="1198085" cy="1234343"/>
          </a:xfrm>
          <a:custGeom>
            <a:avLst/>
            <a:gdLst>
              <a:gd name="connsiteX0" fmla="*/ 1216350 w 1625600"/>
              <a:gd name="connsiteY0" fmla="*/ 411723 h 1625600"/>
              <a:gd name="connsiteX1" fmla="*/ 1456181 w 1625600"/>
              <a:gd name="connsiteY1" fmla="*/ 339443 h 1625600"/>
              <a:gd name="connsiteX2" fmla="*/ 1544430 w 1625600"/>
              <a:gd name="connsiteY2" fmla="*/ 492294 h 1625600"/>
              <a:gd name="connsiteX3" fmla="*/ 1361918 w 1625600"/>
              <a:gd name="connsiteY3" fmla="*/ 663854 h 1625600"/>
              <a:gd name="connsiteX4" fmla="*/ 1361918 w 1625600"/>
              <a:gd name="connsiteY4" fmla="*/ 961747 h 1625600"/>
              <a:gd name="connsiteX5" fmla="*/ 1544430 w 1625600"/>
              <a:gd name="connsiteY5" fmla="*/ 1133306 h 1625600"/>
              <a:gd name="connsiteX6" fmla="*/ 1456181 w 1625600"/>
              <a:gd name="connsiteY6" fmla="*/ 1286157 h 1625600"/>
              <a:gd name="connsiteX7" fmla="*/ 1216350 w 1625600"/>
              <a:gd name="connsiteY7" fmla="*/ 1213877 h 1625600"/>
              <a:gd name="connsiteX8" fmla="*/ 958367 w 1625600"/>
              <a:gd name="connsiteY8" fmla="*/ 1362823 h 1625600"/>
              <a:gd name="connsiteX9" fmla="*/ 901049 w 1625600"/>
              <a:gd name="connsiteY9" fmla="*/ 1606663 h 1625600"/>
              <a:gd name="connsiteX10" fmla="*/ 724551 w 1625600"/>
              <a:gd name="connsiteY10" fmla="*/ 1606663 h 1625600"/>
              <a:gd name="connsiteX11" fmla="*/ 667232 w 1625600"/>
              <a:gd name="connsiteY11" fmla="*/ 1362823 h 1625600"/>
              <a:gd name="connsiteX12" fmla="*/ 409249 w 1625600"/>
              <a:gd name="connsiteY12" fmla="*/ 1213877 h 1625600"/>
              <a:gd name="connsiteX13" fmla="*/ 169419 w 1625600"/>
              <a:gd name="connsiteY13" fmla="*/ 1286157 h 1625600"/>
              <a:gd name="connsiteX14" fmla="*/ 81170 w 1625600"/>
              <a:gd name="connsiteY14" fmla="*/ 1133306 h 1625600"/>
              <a:gd name="connsiteX15" fmla="*/ 263682 w 1625600"/>
              <a:gd name="connsiteY15" fmla="*/ 961746 h 1625600"/>
              <a:gd name="connsiteX16" fmla="*/ 263682 w 1625600"/>
              <a:gd name="connsiteY16" fmla="*/ 663853 h 1625600"/>
              <a:gd name="connsiteX17" fmla="*/ 81170 w 1625600"/>
              <a:gd name="connsiteY17" fmla="*/ 492294 h 1625600"/>
              <a:gd name="connsiteX18" fmla="*/ 169419 w 1625600"/>
              <a:gd name="connsiteY18" fmla="*/ 339443 h 1625600"/>
              <a:gd name="connsiteX19" fmla="*/ 409250 w 1625600"/>
              <a:gd name="connsiteY19" fmla="*/ 411723 h 1625600"/>
              <a:gd name="connsiteX20" fmla="*/ 667233 w 1625600"/>
              <a:gd name="connsiteY20" fmla="*/ 262777 h 1625600"/>
              <a:gd name="connsiteX21" fmla="*/ 724551 w 1625600"/>
              <a:gd name="connsiteY21" fmla="*/ 18937 h 1625600"/>
              <a:gd name="connsiteX22" fmla="*/ 901049 w 1625600"/>
              <a:gd name="connsiteY22" fmla="*/ 18937 h 1625600"/>
              <a:gd name="connsiteX23" fmla="*/ 958368 w 1625600"/>
              <a:gd name="connsiteY23" fmla="*/ 262777 h 1625600"/>
              <a:gd name="connsiteX24" fmla="*/ 1216351 w 1625600"/>
              <a:gd name="connsiteY24" fmla="*/ 411723 h 1625600"/>
              <a:gd name="connsiteX25" fmla="*/ 1216350 w 1625600"/>
              <a:gd name="connsiteY25" fmla="*/ 411723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25600" h="1625600">
                <a:moveTo>
                  <a:pt x="1216350" y="411723"/>
                </a:moveTo>
                <a:lnTo>
                  <a:pt x="1456181" y="339443"/>
                </a:lnTo>
                <a:lnTo>
                  <a:pt x="1544430" y="492294"/>
                </a:lnTo>
                <a:lnTo>
                  <a:pt x="1361918" y="663854"/>
                </a:lnTo>
                <a:cubicBezTo>
                  <a:pt x="1388374" y="761389"/>
                  <a:pt x="1388374" y="864211"/>
                  <a:pt x="1361918" y="961747"/>
                </a:cubicBezTo>
                <a:lnTo>
                  <a:pt x="1544430" y="1133306"/>
                </a:lnTo>
                <a:lnTo>
                  <a:pt x="1456181" y="1286157"/>
                </a:lnTo>
                <a:lnTo>
                  <a:pt x="1216350" y="1213877"/>
                </a:lnTo>
                <a:cubicBezTo>
                  <a:pt x="1145110" y="1285556"/>
                  <a:pt x="1056063" y="1336967"/>
                  <a:pt x="958367" y="1362823"/>
                </a:cubicBezTo>
                <a:lnTo>
                  <a:pt x="901049" y="1606663"/>
                </a:lnTo>
                <a:lnTo>
                  <a:pt x="724551" y="1606663"/>
                </a:lnTo>
                <a:lnTo>
                  <a:pt x="667232" y="1362823"/>
                </a:lnTo>
                <a:cubicBezTo>
                  <a:pt x="569536" y="1336967"/>
                  <a:pt x="480489" y="1285556"/>
                  <a:pt x="409249" y="1213877"/>
                </a:cubicBezTo>
                <a:lnTo>
                  <a:pt x="169419" y="1286157"/>
                </a:lnTo>
                <a:lnTo>
                  <a:pt x="81170" y="1133306"/>
                </a:lnTo>
                <a:lnTo>
                  <a:pt x="263682" y="961746"/>
                </a:lnTo>
                <a:cubicBezTo>
                  <a:pt x="237226" y="864211"/>
                  <a:pt x="237226" y="761389"/>
                  <a:pt x="263682" y="663853"/>
                </a:cubicBezTo>
                <a:lnTo>
                  <a:pt x="81170" y="492294"/>
                </a:lnTo>
                <a:lnTo>
                  <a:pt x="169419" y="339443"/>
                </a:lnTo>
                <a:lnTo>
                  <a:pt x="409250" y="411723"/>
                </a:lnTo>
                <a:cubicBezTo>
                  <a:pt x="480490" y="340044"/>
                  <a:pt x="569537" y="288633"/>
                  <a:pt x="667233" y="262777"/>
                </a:cubicBezTo>
                <a:lnTo>
                  <a:pt x="724551" y="18937"/>
                </a:lnTo>
                <a:lnTo>
                  <a:pt x="901049" y="18937"/>
                </a:lnTo>
                <a:lnTo>
                  <a:pt x="958368" y="262777"/>
                </a:lnTo>
                <a:cubicBezTo>
                  <a:pt x="1056064" y="288633"/>
                  <a:pt x="1145111" y="340044"/>
                  <a:pt x="1216351" y="411723"/>
                </a:cubicBezTo>
                <a:lnTo>
                  <a:pt x="1216350" y="411723"/>
                </a:lnTo>
                <a:close/>
              </a:path>
            </a:pathLst>
          </a:custGeom>
          <a:solidFill>
            <a:srgbClr val="FF6600"/>
          </a:solidFill>
        </p:spPr>
        <p:style>
          <a:lnRef idx="0">
            <a:schemeClr val="dk1"/>
          </a:lnRef>
          <a:fillRef idx="3">
            <a:schemeClr val="dk1"/>
          </a:fillRef>
          <a:effectRef idx="3">
            <a:schemeClr val="dk1"/>
          </a:effectRef>
          <a:fontRef idx="minor">
            <a:schemeClr val="lt1"/>
          </a:fontRef>
        </p:style>
        <p:txBody>
          <a:bodyPr spcFirstLastPara="0" vert="horz" wrap="square" lIns="419410" tIns="421883" rIns="419410" bIns="421883" numCol="1" spcCol="1270" anchor="ctr" anchorCtr="0">
            <a:noAutofit/>
          </a:bodyPr>
          <a:lstStyle/>
          <a:p>
            <a:pPr marL="0" marR="0" lvl="0" indent="0" algn="ctr" defTabSz="355600" rtl="0" eaLnBrk="1" fontAlgn="auto" latinLnBrk="0" hangingPunct="1">
              <a:lnSpc>
                <a:spcPct val="90000"/>
              </a:lnSpc>
              <a:spcBef>
                <a:spcPct val="0"/>
              </a:spcBef>
              <a:spcAft>
                <a:spcPct val="35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ook Antiqua"/>
              <a:ea typeface="+mn-ea"/>
              <a:cs typeface="+mn-cs"/>
            </a:endParaRPr>
          </a:p>
        </p:txBody>
      </p:sp>
      <p:sp>
        <p:nvSpPr>
          <p:cNvPr id="14" name="Freeform 12">
            <a:extLst>
              <a:ext uri="{FF2B5EF4-FFF2-40B4-BE49-F238E27FC236}">
                <a16:creationId xmlns:a16="http://schemas.microsoft.com/office/drawing/2014/main" id="{8137E307-E638-4520-95D0-3BB959F101F9}"/>
              </a:ext>
            </a:extLst>
          </p:cNvPr>
          <p:cNvSpPr/>
          <p:nvPr/>
        </p:nvSpPr>
        <p:spPr>
          <a:xfrm>
            <a:off x="10729379" y="799013"/>
            <a:ext cx="1198085" cy="1234343"/>
          </a:xfrm>
          <a:custGeom>
            <a:avLst/>
            <a:gdLst>
              <a:gd name="connsiteX0" fmla="*/ 1216350 w 1625600"/>
              <a:gd name="connsiteY0" fmla="*/ 411723 h 1625600"/>
              <a:gd name="connsiteX1" fmla="*/ 1456181 w 1625600"/>
              <a:gd name="connsiteY1" fmla="*/ 339443 h 1625600"/>
              <a:gd name="connsiteX2" fmla="*/ 1544430 w 1625600"/>
              <a:gd name="connsiteY2" fmla="*/ 492294 h 1625600"/>
              <a:gd name="connsiteX3" fmla="*/ 1361918 w 1625600"/>
              <a:gd name="connsiteY3" fmla="*/ 663854 h 1625600"/>
              <a:gd name="connsiteX4" fmla="*/ 1361918 w 1625600"/>
              <a:gd name="connsiteY4" fmla="*/ 961747 h 1625600"/>
              <a:gd name="connsiteX5" fmla="*/ 1544430 w 1625600"/>
              <a:gd name="connsiteY5" fmla="*/ 1133306 h 1625600"/>
              <a:gd name="connsiteX6" fmla="*/ 1456181 w 1625600"/>
              <a:gd name="connsiteY6" fmla="*/ 1286157 h 1625600"/>
              <a:gd name="connsiteX7" fmla="*/ 1216350 w 1625600"/>
              <a:gd name="connsiteY7" fmla="*/ 1213877 h 1625600"/>
              <a:gd name="connsiteX8" fmla="*/ 958367 w 1625600"/>
              <a:gd name="connsiteY8" fmla="*/ 1362823 h 1625600"/>
              <a:gd name="connsiteX9" fmla="*/ 901049 w 1625600"/>
              <a:gd name="connsiteY9" fmla="*/ 1606663 h 1625600"/>
              <a:gd name="connsiteX10" fmla="*/ 724551 w 1625600"/>
              <a:gd name="connsiteY10" fmla="*/ 1606663 h 1625600"/>
              <a:gd name="connsiteX11" fmla="*/ 667232 w 1625600"/>
              <a:gd name="connsiteY11" fmla="*/ 1362823 h 1625600"/>
              <a:gd name="connsiteX12" fmla="*/ 409249 w 1625600"/>
              <a:gd name="connsiteY12" fmla="*/ 1213877 h 1625600"/>
              <a:gd name="connsiteX13" fmla="*/ 169419 w 1625600"/>
              <a:gd name="connsiteY13" fmla="*/ 1286157 h 1625600"/>
              <a:gd name="connsiteX14" fmla="*/ 81170 w 1625600"/>
              <a:gd name="connsiteY14" fmla="*/ 1133306 h 1625600"/>
              <a:gd name="connsiteX15" fmla="*/ 263682 w 1625600"/>
              <a:gd name="connsiteY15" fmla="*/ 961746 h 1625600"/>
              <a:gd name="connsiteX16" fmla="*/ 263682 w 1625600"/>
              <a:gd name="connsiteY16" fmla="*/ 663853 h 1625600"/>
              <a:gd name="connsiteX17" fmla="*/ 81170 w 1625600"/>
              <a:gd name="connsiteY17" fmla="*/ 492294 h 1625600"/>
              <a:gd name="connsiteX18" fmla="*/ 169419 w 1625600"/>
              <a:gd name="connsiteY18" fmla="*/ 339443 h 1625600"/>
              <a:gd name="connsiteX19" fmla="*/ 409250 w 1625600"/>
              <a:gd name="connsiteY19" fmla="*/ 411723 h 1625600"/>
              <a:gd name="connsiteX20" fmla="*/ 667233 w 1625600"/>
              <a:gd name="connsiteY20" fmla="*/ 262777 h 1625600"/>
              <a:gd name="connsiteX21" fmla="*/ 724551 w 1625600"/>
              <a:gd name="connsiteY21" fmla="*/ 18937 h 1625600"/>
              <a:gd name="connsiteX22" fmla="*/ 901049 w 1625600"/>
              <a:gd name="connsiteY22" fmla="*/ 18937 h 1625600"/>
              <a:gd name="connsiteX23" fmla="*/ 958368 w 1625600"/>
              <a:gd name="connsiteY23" fmla="*/ 262777 h 1625600"/>
              <a:gd name="connsiteX24" fmla="*/ 1216351 w 1625600"/>
              <a:gd name="connsiteY24" fmla="*/ 411723 h 1625600"/>
              <a:gd name="connsiteX25" fmla="*/ 1216350 w 1625600"/>
              <a:gd name="connsiteY25" fmla="*/ 411723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25600" h="1625600">
                <a:moveTo>
                  <a:pt x="1216350" y="411723"/>
                </a:moveTo>
                <a:lnTo>
                  <a:pt x="1456181" y="339443"/>
                </a:lnTo>
                <a:lnTo>
                  <a:pt x="1544430" y="492294"/>
                </a:lnTo>
                <a:lnTo>
                  <a:pt x="1361918" y="663854"/>
                </a:lnTo>
                <a:cubicBezTo>
                  <a:pt x="1388374" y="761389"/>
                  <a:pt x="1388374" y="864211"/>
                  <a:pt x="1361918" y="961747"/>
                </a:cubicBezTo>
                <a:lnTo>
                  <a:pt x="1544430" y="1133306"/>
                </a:lnTo>
                <a:lnTo>
                  <a:pt x="1456181" y="1286157"/>
                </a:lnTo>
                <a:lnTo>
                  <a:pt x="1216350" y="1213877"/>
                </a:lnTo>
                <a:cubicBezTo>
                  <a:pt x="1145110" y="1285556"/>
                  <a:pt x="1056063" y="1336967"/>
                  <a:pt x="958367" y="1362823"/>
                </a:cubicBezTo>
                <a:lnTo>
                  <a:pt x="901049" y="1606663"/>
                </a:lnTo>
                <a:lnTo>
                  <a:pt x="724551" y="1606663"/>
                </a:lnTo>
                <a:lnTo>
                  <a:pt x="667232" y="1362823"/>
                </a:lnTo>
                <a:cubicBezTo>
                  <a:pt x="569536" y="1336967"/>
                  <a:pt x="480489" y="1285556"/>
                  <a:pt x="409249" y="1213877"/>
                </a:cubicBezTo>
                <a:lnTo>
                  <a:pt x="169419" y="1286157"/>
                </a:lnTo>
                <a:lnTo>
                  <a:pt x="81170" y="1133306"/>
                </a:lnTo>
                <a:lnTo>
                  <a:pt x="263682" y="961746"/>
                </a:lnTo>
                <a:cubicBezTo>
                  <a:pt x="237226" y="864211"/>
                  <a:pt x="237226" y="761389"/>
                  <a:pt x="263682" y="663853"/>
                </a:cubicBezTo>
                <a:lnTo>
                  <a:pt x="81170" y="492294"/>
                </a:lnTo>
                <a:lnTo>
                  <a:pt x="169419" y="339443"/>
                </a:lnTo>
                <a:lnTo>
                  <a:pt x="409250" y="411723"/>
                </a:lnTo>
                <a:cubicBezTo>
                  <a:pt x="480490" y="340044"/>
                  <a:pt x="569537" y="288633"/>
                  <a:pt x="667233" y="262777"/>
                </a:cubicBezTo>
                <a:lnTo>
                  <a:pt x="724551" y="18937"/>
                </a:lnTo>
                <a:lnTo>
                  <a:pt x="901049" y="18937"/>
                </a:lnTo>
                <a:lnTo>
                  <a:pt x="958368" y="262777"/>
                </a:lnTo>
                <a:cubicBezTo>
                  <a:pt x="1056064" y="288633"/>
                  <a:pt x="1145111" y="340044"/>
                  <a:pt x="1216351" y="411723"/>
                </a:cubicBezTo>
                <a:lnTo>
                  <a:pt x="1216350" y="411723"/>
                </a:lnTo>
                <a:close/>
              </a:path>
            </a:pathLst>
          </a:custGeom>
          <a:solidFill>
            <a:srgbClr val="FF6600"/>
          </a:solidFill>
        </p:spPr>
        <p:style>
          <a:lnRef idx="0">
            <a:schemeClr val="dk1"/>
          </a:lnRef>
          <a:fillRef idx="3">
            <a:schemeClr val="dk1"/>
          </a:fillRef>
          <a:effectRef idx="3">
            <a:schemeClr val="dk1"/>
          </a:effectRef>
          <a:fontRef idx="minor">
            <a:schemeClr val="lt1"/>
          </a:fontRef>
        </p:style>
        <p:txBody>
          <a:bodyPr spcFirstLastPara="0" vert="horz" wrap="square" lIns="419410" tIns="421883" rIns="419410" bIns="421883" numCol="1" spcCol="1270" anchor="ctr" anchorCtr="0">
            <a:noAutofit/>
          </a:bodyPr>
          <a:lstStyle/>
          <a:p>
            <a:pPr marL="0" marR="0" lvl="0" indent="0" algn="ctr" defTabSz="355600" rtl="0" eaLnBrk="1" fontAlgn="auto" latinLnBrk="0" hangingPunct="1">
              <a:lnSpc>
                <a:spcPct val="90000"/>
              </a:lnSpc>
              <a:spcBef>
                <a:spcPct val="0"/>
              </a:spcBef>
              <a:spcAft>
                <a:spcPct val="35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ook Antiqua"/>
              <a:ea typeface="+mn-ea"/>
              <a:cs typeface="+mn-cs"/>
            </a:endParaRPr>
          </a:p>
        </p:txBody>
      </p:sp>
      <p:sp>
        <p:nvSpPr>
          <p:cNvPr id="16" name="Freeform 12">
            <a:extLst>
              <a:ext uri="{FF2B5EF4-FFF2-40B4-BE49-F238E27FC236}">
                <a16:creationId xmlns:a16="http://schemas.microsoft.com/office/drawing/2014/main" id="{8AD2AF45-B2AF-4A2E-A16F-969093B32C70}"/>
              </a:ext>
            </a:extLst>
          </p:cNvPr>
          <p:cNvSpPr/>
          <p:nvPr/>
        </p:nvSpPr>
        <p:spPr>
          <a:xfrm>
            <a:off x="10750341" y="5250635"/>
            <a:ext cx="1198085" cy="1234343"/>
          </a:xfrm>
          <a:custGeom>
            <a:avLst/>
            <a:gdLst>
              <a:gd name="connsiteX0" fmla="*/ 1216350 w 1625600"/>
              <a:gd name="connsiteY0" fmla="*/ 411723 h 1625600"/>
              <a:gd name="connsiteX1" fmla="*/ 1456181 w 1625600"/>
              <a:gd name="connsiteY1" fmla="*/ 339443 h 1625600"/>
              <a:gd name="connsiteX2" fmla="*/ 1544430 w 1625600"/>
              <a:gd name="connsiteY2" fmla="*/ 492294 h 1625600"/>
              <a:gd name="connsiteX3" fmla="*/ 1361918 w 1625600"/>
              <a:gd name="connsiteY3" fmla="*/ 663854 h 1625600"/>
              <a:gd name="connsiteX4" fmla="*/ 1361918 w 1625600"/>
              <a:gd name="connsiteY4" fmla="*/ 961747 h 1625600"/>
              <a:gd name="connsiteX5" fmla="*/ 1544430 w 1625600"/>
              <a:gd name="connsiteY5" fmla="*/ 1133306 h 1625600"/>
              <a:gd name="connsiteX6" fmla="*/ 1456181 w 1625600"/>
              <a:gd name="connsiteY6" fmla="*/ 1286157 h 1625600"/>
              <a:gd name="connsiteX7" fmla="*/ 1216350 w 1625600"/>
              <a:gd name="connsiteY7" fmla="*/ 1213877 h 1625600"/>
              <a:gd name="connsiteX8" fmla="*/ 958367 w 1625600"/>
              <a:gd name="connsiteY8" fmla="*/ 1362823 h 1625600"/>
              <a:gd name="connsiteX9" fmla="*/ 901049 w 1625600"/>
              <a:gd name="connsiteY9" fmla="*/ 1606663 h 1625600"/>
              <a:gd name="connsiteX10" fmla="*/ 724551 w 1625600"/>
              <a:gd name="connsiteY10" fmla="*/ 1606663 h 1625600"/>
              <a:gd name="connsiteX11" fmla="*/ 667232 w 1625600"/>
              <a:gd name="connsiteY11" fmla="*/ 1362823 h 1625600"/>
              <a:gd name="connsiteX12" fmla="*/ 409249 w 1625600"/>
              <a:gd name="connsiteY12" fmla="*/ 1213877 h 1625600"/>
              <a:gd name="connsiteX13" fmla="*/ 169419 w 1625600"/>
              <a:gd name="connsiteY13" fmla="*/ 1286157 h 1625600"/>
              <a:gd name="connsiteX14" fmla="*/ 81170 w 1625600"/>
              <a:gd name="connsiteY14" fmla="*/ 1133306 h 1625600"/>
              <a:gd name="connsiteX15" fmla="*/ 263682 w 1625600"/>
              <a:gd name="connsiteY15" fmla="*/ 961746 h 1625600"/>
              <a:gd name="connsiteX16" fmla="*/ 263682 w 1625600"/>
              <a:gd name="connsiteY16" fmla="*/ 663853 h 1625600"/>
              <a:gd name="connsiteX17" fmla="*/ 81170 w 1625600"/>
              <a:gd name="connsiteY17" fmla="*/ 492294 h 1625600"/>
              <a:gd name="connsiteX18" fmla="*/ 169419 w 1625600"/>
              <a:gd name="connsiteY18" fmla="*/ 339443 h 1625600"/>
              <a:gd name="connsiteX19" fmla="*/ 409250 w 1625600"/>
              <a:gd name="connsiteY19" fmla="*/ 411723 h 1625600"/>
              <a:gd name="connsiteX20" fmla="*/ 667233 w 1625600"/>
              <a:gd name="connsiteY20" fmla="*/ 262777 h 1625600"/>
              <a:gd name="connsiteX21" fmla="*/ 724551 w 1625600"/>
              <a:gd name="connsiteY21" fmla="*/ 18937 h 1625600"/>
              <a:gd name="connsiteX22" fmla="*/ 901049 w 1625600"/>
              <a:gd name="connsiteY22" fmla="*/ 18937 h 1625600"/>
              <a:gd name="connsiteX23" fmla="*/ 958368 w 1625600"/>
              <a:gd name="connsiteY23" fmla="*/ 262777 h 1625600"/>
              <a:gd name="connsiteX24" fmla="*/ 1216351 w 1625600"/>
              <a:gd name="connsiteY24" fmla="*/ 411723 h 1625600"/>
              <a:gd name="connsiteX25" fmla="*/ 1216350 w 1625600"/>
              <a:gd name="connsiteY25" fmla="*/ 411723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25600" h="1625600">
                <a:moveTo>
                  <a:pt x="1216350" y="411723"/>
                </a:moveTo>
                <a:lnTo>
                  <a:pt x="1456181" y="339443"/>
                </a:lnTo>
                <a:lnTo>
                  <a:pt x="1544430" y="492294"/>
                </a:lnTo>
                <a:lnTo>
                  <a:pt x="1361918" y="663854"/>
                </a:lnTo>
                <a:cubicBezTo>
                  <a:pt x="1388374" y="761389"/>
                  <a:pt x="1388374" y="864211"/>
                  <a:pt x="1361918" y="961747"/>
                </a:cubicBezTo>
                <a:lnTo>
                  <a:pt x="1544430" y="1133306"/>
                </a:lnTo>
                <a:lnTo>
                  <a:pt x="1456181" y="1286157"/>
                </a:lnTo>
                <a:lnTo>
                  <a:pt x="1216350" y="1213877"/>
                </a:lnTo>
                <a:cubicBezTo>
                  <a:pt x="1145110" y="1285556"/>
                  <a:pt x="1056063" y="1336967"/>
                  <a:pt x="958367" y="1362823"/>
                </a:cubicBezTo>
                <a:lnTo>
                  <a:pt x="901049" y="1606663"/>
                </a:lnTo>
                <a:lnTo>
                  <a:pt x="724551" y="1606663"/>
                </a:lnTo>
                <a:lnTo>
                  <a:pt x="667232" y="1362823"/>
                </a:lnTo>
                <a:cubicBezTo>
                  <a:pt x="569536" y="1336967"/>
                  <a:pt x="480489" y="1285556"/>
                  <a:pt x="409249" y="1213877"/>
                </a:cubicBezTo>
                <a:lnTo>
                  <a:pt x="169419" y="1286157"/>
                </a:lnTo>
                <a:lnTo>
                  <a:pt x="81170" y="1133306"/>
                </a:lnTo>
                <a:lnTo>
                  <a:pt x="263682" y="961746"/>
                </a:lnTo>
                <a:cubicBezTo>
                  <a:pt x="237226" y="864211"/>
                  <a:pt x="237226" y="761389"/>
                  <a:pt x="263682" y="663853"/>
                </a:cubicBezTo>
                <a:lnTo>
                  <a:pt x="81170" y="492294"/>
                </a:lnTo>
                <a:lnTo>
                  <a:pt x="169419" y="339443"/>
                </a:lnTo>
                <a:lnTo>
                  <a:pt x="409250" y="411723"/>
                </a:lnTo>
                <a:cubicBezTo>
                  <a:pt x="480490" y="340044"/>
                  <a:pt x="569537" y="288633"/>
                  <a:pt x="667233" y="262777"/>
                </a:cubicBezTo>
                <a:lnTo>
                  <a:pt x="724551" y="18937"/>
                </a:lnTo>
                <a:lnTo>
                  <a:pt x="901049" y="18937"/>
                </a:lnTo>
                <a:lnTo>
                  <a:pt x="958368" y="262777"/>
                </a:lnTo>
                <a:cubicBezTo>
                  <a:pt x="1056064" y="288633"/>
                  <a:pt x="1145111" y="340044"/>
                  <a:pt x="1216351" y="411723"/>
                </a:cubicBezTo>
                <a:lnTo>
                  <a:pt x="1216350" y="411723"/>
                </a:lnTo>
                <a:close/>
              </a:path>
            </a:pathLst>
          </a:custGeom>
          <a:solidFill>
            <a:srgbClr val="FF6600"/>
          </a:solidFill>
        </p:spPr>
        <p:style>
          <a:lnRef idx="0">
            <a:schemeClr val="dk1"/>
          </a:lnRef>
          <a:fillRef idx="3">
            <a:schemeClr val="dk1"/>
          </a:fillRef>
          <a:effectRef idx="3">
            <a:schemeClr val="dk1"/>
          </a:effectRef>
          <a:fontRef idx="minor">
            <a:schemeClr val="lt1"/>
          </a:fontRef>
        </p:style>
        <p:txBody>
          <a:bodyPr spcFirstLastPara="0" vert="horz" wrap="square" lIns="419410" tIns="421883" rIns="419410" bIns="421883" numCol="1" spcCol="1270" anchor="ctr" anchorCtr="0">
            <a:noAutofit/>
          </a:bodyPr>
          <a:lstStyle/>
          <a:p>
            <a:pPr marL="0" marR="0" lvl="0" indent="0" algn="ctr" defTabSz="355600" rtl="0" eaLnBrk="1" fontAlgn="auto" latinLnBrk="0" hangingPunct="1">
              <a:lnSpc>
                <a:spcPct val="90000"/>
              </a:lnSpc>
              <a:spcBef>
                <a:spcPct val="0"/>
              </a:spcBef>
              <a:spcAft>
                <a:spcPct val="35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ook Antiqua"/>
              <a:ea typeface="+mn-ea"/>
              <a:cs typeface="+mn-cs"/>
            </a:endParaRPr>
          </a:p>
        </p:txBody>
      </p:sp>
      <p:sp>
        <p:nvSpPr>
          <p:cNvPr id="17" name="Freeform 23">
            <a:extLst>
              <a:ext uri="{FF2B5EF4-FFF2-40B4-BE49-F238E27FC236}">
                <a16:creationId xmlns:a16="http://schemas.microsoft.com/office/drawing/2014/main" id="{CED86894-AA55-4796-BAD3-C9C2B9928B52}"/>
              </a:ext>
            </a:extLst>
          </p:cNvPr>
          <p:cNvSpPr/>
          <p:nvPr/>
        </p:nvSpPr>
        <p:spPr>
          <a:xfrm>
            <a:off x="2616701" y="2861183"/>
            <a:ext cx="3234556" cy="3043044"/>
          </a:xfrm>
          <a:custGeom>
            <a:avLst/>
            <a:gdLst>
              <a:gd name="connsiteX0" fmla="*/ 1216350 w 1625600"/>
              <a:gd name="connsiteY0" fmla="*/ 411723 h 1625600"/>
              <a:gd name="connsiteX1" fmla="*/ 1456181 w 1625600"/>
              <a:gd name="connsiteY1" fmla="*/ 339443 h 1625600"/>
              <a:gd name="connsiteX2" fmla="*/ 1544430 w 1625600"/>
              <a:gd name="connsiteY2" fmla="*/ 492294 h 1625600"/>
              <a:gd name="connsiteX3" fmla="*/ 1361918 w 1625600"/>
              <a:gd name="connsiteY3" fmla="*/ 663854 h 1625600"/>
              <a:gd name="connsiteX4" fmla="*/ 1361918 w 1625600"/>
              <a:gd name="connsiteY4" fmla="*/ 961747 h 1625600"/>
              <a:gd name="connsiteX5" fmla="*/ 1544430 w 1625600"/>
              <a:gd name="connsiteY5" fmla="*/ 1133306 h 1625600"/>
              <a:gd name="connsiteX6" fmla="*/ 1456181 w 1625600"/>
              <a:gd name="connsiteY6" fmla="*/ 1286157 h 1625600"/>
              <a:gd name="connsiteX7" fmla="*/ 1216350 w 1625600"/>
              <a:gd name="connsiteY7" fmla="*/ 1213877 h 1625600"/>
              <a:gd name="connsiteX8" fmla="*/ 958367 w 1625600"/>
              <a:gd name="connsiteY8" fmla="*/ 1362823 h 1625600"/>
              <a:gd name="connsiteX9" fmla="*/ 901049 w 1625600"/>
              <a:gd name="connsiteY9" fmla="*/ 1606663 h 1625600"/>
              <a:gd name="connsiteX10" fmla="*/ 724551 w 1625600"/>
              <a:gd name="connsiteY10" fmla="*/ 1606663 h 1625600"/>
              <a:gd name="connsiteX11" fmla="*/ 667232 w 1625600"/>
              <a:gd name="connsiteY11" fmla="*/ 1362823 h 1625600"/>
              <a:gd name="connsiteX12" fmla="*/ 409249 w 1625600"/>
              <a:gd name="connsiteY12" fmla="*/ 1213877 h 1625600"/>
              <a:gd name="connsiteX13" fmla="*/ 169419 w 1625600"/>
              <a:gd name="connsiteY13" fmla="*/ 1286157 h 1625600"/>
              <a:gd name="connsiteX14" fmla="*/ 81170 w 1625600"/>
              <a:gd name="connsiteY14" fmla="*/ 1133306 h 1625600"/>
              <a:gd name="connsiteX15" fmla="*/ 263682 w 1625600"/>
              <a:gd name="connsiteY15" fmla="*/ 961746 h 1625600"/>
              <a:gd name="connsiteX16" fmla="*/ 263682 w 1625600"/>
              <a:gd name="connsiteY16" fmla="*/ 663853 h 1625600"/>
              <a:gd name="connsiteX17" fmla="*/ 81170 w 1625600"/>
              <a:gd name="connsiteY17" fmla="*/ 492294 h 1625600"/>
              <a:gd name="connsiteX18" fmla="*/ 169419 w 1625600"/>
              <a:gd name="connsiteY18" fmla="*/ 339443 h 1625600"/>
              <a:gd name="connsiteX19" fmla="*/ 409250 w 1625600"/>
              <a:gd name="connsiteY19" fmla="*/ 411723 h 1625600"/>
              <a:gd name="connsiteX20" fmla="*/ 667233 w 1625600"/>
              <a:gd name="connsiteY20" fmla="*/ 262777 h 1625600"/>
              <a:gd name="connsiteX21" fmla="*/ 724551 w 1625600"/>
              <a:gd name="connsiteY21" fmla="*/ 18937 h 1625600"/>
              <a:gd name="connsiteX22" fmla="*/ 901049 w 1625600"/>
              <a:gd name="connsiteY22" fmla="*/ 18937 h 1625600"/>
              <a:gd name="connsiteX23" fmla="*/ 958368 w 1625600"/>
              <a:gd name="connsiteY23" fmla="*/ 262777 h 1625600"/>
              <a:gd name="connsiteX24" fmla="*/ 1216351 w 1625600"/>
              <a:gd name="connsiteY24" fmla="*/ 411723 h 1625600"/>
              <a:gd name="connsiteX25" fmla="*/ 1216350 w 1625600"/>
              <a:gd name="connsiteY25" fmla="*/ 411723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25600" h="1625600">
                <a:moveTo>
                  <a:pt x="1216350" y="411723"/>
                </a:moveTo>
                <a:lnTo>
                  <a:pt x="1456181" y="339443"/>
                </a:lnTo>
                <a:lnTo>
                  <a:pt x="1544430" y="492294"/>
                </a:lnTo>
                <a:lnTo>
                  <a:pt x="1361918" y="663854"/>
                </a:lnTo>
                <a:cubicBezTo>
                  <a:pt x="1388374" y="761389"/>
                  <a:pt x="1388374" y="864211"/>
                  <a:pt x="1361918" y="961747"/>
                </a:cubicBezTo>
                <a:lnTo>
                  <a:pt x="1544430" y="1133306"/>
                </a:lnTo>
                <a:lnTo>
                  <a:pt x="1456181" y="1286157"/>
                </a:lnTo>
                <a:lnTo>
                  <a:pt x="1216350" y="1213877"/>
                </a:lnTo>
                <a:cubicBezTo>
                  <a:pt x="1145110" y="1285556"/>
                  <a:pt x="1056063" y="1336967"/>
                  <a:pt x="958367" y="1362823"/>
                </a:cubicBezTo>
                <a:lnTo>
                  <a:pt x="901049" y="1606663"/>
                </a:lnTo>
                <a:lnTo>
                  <a:pt x="724551" y="1606663"/>
                </a:lnTo>
                <a:lnTo>
                  <a:pt x="667232" y="1362823"/>
                </a:lnTo>
                <a:cubicBezTo>
                  <a:pt x="569536" y="1336967"/>
                  <a:pt x="480489" y="1285556"/>
                  <a:pt x="409249" y="1213877"/>
                </a:cubicBezTo>
                <a:lnTo>
                  <a:pt x="169419" y="1286157"/>
                </a:lnTo>
                <a:lnTo>
                  <a:pt x="81170" y="1133306"/>
                </a:lnTo>
                <a:lnTo>
                  <a:pt x="263682" y="961746"/>
                </a:lnTo>
                <a:cubicBezTo>
                  <a:pt x="237226" y="864211"/>
                  <a:pt x="237226" y="761389"/>
                  <a:pt x="263682" y="663853"/>
                </a:cubicBezTo>
                <a:lnTo>
                  <a:pt x="81170" y="492294"/>
                </a:lnTo>
                <a:lnTo>
                  <a:pt x="169419" y="339443"/>
                </a:lnTo>
                <a:lnTo>
                  <a:pt x="409250" y="411723"/>
                </a:lnTo>
                <a:cubicBezTo>
                  <a:pt x="480490" y="340044"/>
                  <a:pt x="569537" y="288633"/>
                  <a:pt x="667233" y="262777"/>
                </a:cubicBezTo>
                <a:lnTo>
                  <a:pt x="724551" y="18937"/>
                </a:lnTo>
                <a:lnTo>
                  <a:pt x="901049" y="18937"/>
                </a:lnTo>
                <a:lnTo>
                  <a:pt x="958368" y="262777"/>
                </a:lnTo>
                <a:cubicBezTo>
                  <a:pt x="1056064" y="288633"/>
                  <a:pt x="1145111" y="340044"/>
                  <a:pt x="1216351" y="411723"/>
                </a:cubicBezTo>
                <a:lnTo>
                  <a:pt x="1216350" y="411723"/>
                </a:lnTo>
                <a:close/>
              </a:path>
            </a:pathLst>
          </a:custGeom>
          <a:solidFill>
            <a:srgbClr val="FF0000"/>
          </a:solidFill>
        </p:spPr>
        <p:style>
          <a:lnRef idx="0">
            <a:schemeClr val="dk1"/>
          </a:lnRef>
          <a:fillRef idx="3">
            <a:schemeClr val="dk1"/>
          </a:fillRef>
          <a:effectRef idx="3">
            <a:schemeClr val="dk1"/>
          </a:effectRef>
          <a:fontRef idx="minor">
            <a:schemeClr val="lt1"/>
          </a:fontRef>
        </p:style>
        <p:txBody>
          <a:bodyPr spcFirstLastPara="0" vert="horz" wrap="square" lIns="419410" tIns="421883" rIns="419410" bIns="421883" numCol="1" spcCol="1270" anchor="ctr" anchorCtr="0">
            <a:noAutofit/>
          </a:bodyPr>
          <a:lstStyle/>
          <a:p>
            <a:pPr marL="0" marR="0" lvl="0" indent="0" algn="ctr" defTabSz="3556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Book Antiqua"/>
                <a:ea typeface="+mn-ea"/>
                <a:cs typeface="+mn-cs"/>
              </a:rPr>
              <a:t>Dale Gary</a:t>
            </a:r>
          </a:p>
          <a:p>
            <a:pPr marL="0" marR="0" lvl="0" indent="0" algn="ctr" defTabSz="3556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Book Antiqua"/>
                <a:ea typeface="+mn-ea"/>
                <a:cs typeface="+mn-cs"/>
              </a:rPr>
              <a:t>Microwave</a:t>
            </a:r>
          </a:p>
          <a:p>
            <a:pPr marL="0" marR="0" lvl="0" indent="0" algn="ctr" defTabSz="3556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Book Antiqua"/>
                <a:ea typeface="+mn-ea"/>
                <a:cs typeface="+mn-cs"/>
              </a:rPr>
              <a:t>Imaging </a:t>
            </a:r>
            <a:r>
              <a:rPr kumimoji="0" lang="en-US" sz="2000" b="1" i="0" u="none" strike="noStrike" kern="1200" cap="none" spc="0" normalizeH="0" baseline="0" noProof="0" dirty="0" err="1">
                <a:ln>
                  <a:noFill/>
                </a:ln>
                <a:solidFill>
                  <a:prstClr val="white"/>
                </a:solidFill>
                <a:effectLst/>
                <a:uLnTx/>
                <a:uFillTx/>
                <a:latin typeface="Book Antiqua"/>
                <a:ea typeface="+mn-ea"/>
                <a:cs typeface="+mn-cs"/>
              </a:rPr>
              <a:t>Spectropolarimetry</a:t>
            </a:r>
            <a:endParaRPr kumimoji="0" lang="en-US" sz="2000" b="1" i="0" u="none" strike="noStrike" kern="1200" cap="none" spc="0" normalizeH="0" baseline="0" noProof="0" dirty="0">
              <a:ln>
                <a:noFill/>
              </a:ln>
              <a:solidFill>
                <a:prstClr val="white"/>
              </a:solidFill>
              <a:effectLst/>
              <a:uLnTx/>
              <a:uFillTx/>
              <a:latin typeface="Book Antiqua"/>
              <a:ea typeface="+mn-ea"/>
              <a:cs typeface="+mn-cs"/>
            </a:endParaRPr>
          </a:p>
        </p:txBody>
      </p:sp>
      <p:sp>
        <p:nvSpPr>
          <p:cNvPr id="18" name="Freeform 15">
            <a:extLst>
              <a:ext uri="{FF2B5EF4-FFF2-40B4-BE49-F238E27FC236}">
                <a16:creationId xmlns:a16="http://schemas.microsoft.com/office/drawing/2014/main" id="{17CCE2EF-8822-4DEF-9199-2F25CBDB36CC}"/>
              </a:ext>
            </a:extLst>
          </p:cNvPr>
          <p:cNvSpPr/>
          <p:nvPr/>
        </p:nvSpPr>
        <p:spPr>
          <a:xfrm>
            <a:off x="-440504" y="3608676"/>
            <a:ext cx="3636684" cy="3249324"/>
          </a:xfrm>
          <a:custGeom>
            <a:avLst/>
            <a:gdLst>
              <a:gd name="connsiteX0" fmla="*/ 1216350 w 1625600"/>
              <a:gd name="connsiteY0" fmla="*/ 411723 h 1625600"/>
              <a:gd name="connsiteX1" fmla="*/ 1456181 w 1625600"/>
              <a:gd name="connsiteY1" fmla="*/ 339443 h 1625600"/>
              <a:gd name="connsiteX2" fmla="*/ 1544430 w 1625600"/>
              <a:gd name="connsiteY2" fmla="*/ 492294 h 1625600"/>
              <a:gd name="connsiteX3" fmla="*/ 1361918 w 1625600"/>
              <a:gd name="connsiteY3" fmla="*/ 663854 h 1625600"/>
              <a:gd name="connsiteX4" fmla="*/ 1361918 w 1625600"/>
              <a:gd name="connsiteY4" fmla="*/ 961747 h 1625600"/>
              <a:gd name="connsiteX5" fmla="*/ 1544430 w 1625600"/>
              <a:gd name="connsiteY5" fmla="*/ 1133306 h 1625600"/>
              <a:gd name="connsiteX6" fmla="*/ 1456181 w 1625600"/>
              <a:gd name="connsiteY6" fmla="*/ 1286157 h 1625600"/>
              <a:gd name="connsiteX7" fmla="*/ 1216350 w 1625600"/>
              <a:gd name="connsiteY7" fmla="*/ 1213877 h 1625600"/>
              <a:gd name="connsiteX8" fmla="*/ 958367 w 1625600"/>
              <a:gd name="connsiteY8" fmla="*/ 1362823 h 1625600"/>
              <a:gd name="connsiteX9" fmla="*/ 901049 w 1625600"/>
              <a:gd name="connsiteY9" fmla="*/ 1606663 h 1625600"/>
              <a:gd name="connsiteX10" fmla="*/ 724551 w 1625600"/>
              <a:gd name="connsiteY10" fmla="*/ 1606663 h 1625600"/>
              <a:gd name="connsiteX11" fmla="*/ 667232 w 1625600"/>
              <a:gd name="connsiteY11" fmla="*/ 1362823 h 1625600"/>
              <a:gd name="connsiteX12" fmla="*/ 409249 w 1625600"/>
              <a:gd name="connsiteY12" fmla="*/ 1213877 h 1625600"/>
              <a:gd name="connsiteX13" fmla="*/ 169419 w 1625600"/>
              <a:gd name="connsiteY13" fmla="*/ 1286157 h 1625600"/>
              <a:gd name="connsiteX14" fmla="*/ 81170 w 1625600"/>
              <a:gd name="connsiteY14" fmla="*/ 1133306 h 1625600"/>
              <a:gd name="connsiteX15" fmla="*/ 263682 w 1625600"/>
              <a:gd name="connsiteY15" fmla="*/ 961746 h 1625600"/>
              <a:gd name="connsiteX16" fmla="*/ 263682 w 1625600"/>
              <a:gd name="connsiteY16" fmla="*/ 663853 h 1625600"/>
              <a:gd name="connsiteX17" fmla="*/ 81170 w 1625600"/>
              <a:gd name="connsiteY17" fmla="*/ 492294 h 1625600"/>
              <a:gd name="connsiteX18" fmla="*/ 169419 w 1625600"/>
              <a:gd name="connsiteY18" fmla="*/ 339443 h 1625600"/>
              <a:gd name="connsiteX19" fmla="*/ 409250 w 1625600"/>
              <a:gd name="connsiteY19" fmla="*/ 411723 h 1625600"/>
              <a:gd name="connsiteX20" fmla="*/ 667233 w 1625600"/>
              <a:gd name="connsiteY20" fmla="*/ 262777 h 1625600"/>
              <a:gd name="connsiteX21" fmla="*/ 724551 w 1625600"/>
              <a:gd name="connsiteY21" fmla="*/ 18937 h 1625600"/>
              <a:gd name="connsiteX22" fmla="*/ 901049 w 1625600"/>
              <a:gd name="connsiteY22" fmla="*/ 18937 h 1625600"/>
              <a:gd name="connsiteX23" fmla="*/ 958368 w 1625600"/>
              <a:gd name="connsiteY23" fmla="*/ 262777 h 1625600"/>
              <a:gd name="connsiteX24" fmla="*/ 1216351 w 1625600"/>
              <a:gd name="connsiteY24" fmla="*/ 411723 h 1625600"/>
              <a:gd name="connsiteX25" fmla="*/ 1216350 w 1625600"/>
              <a:gd name="connsiteY25" fmla="*/ 411723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25600" h="1625600">
                <a:moveTo>
                  <a:pt x="1216350" y="411723"/>
                </a:moveTo>
                <a:lnTo>
                  <a:pt x="1456181" y="339443"/>
                </a:lnTo>
                <a:lnTo>
                  <a:pt x="1544430" y="492294"/>
                </a:lnTo>
                <a:lnTo>
                  <a:pt x="1361918" y="663854"/>
                </a:lnTo>
                <a:cubicBezTo>
                  <a:pt x="1388374" y="761389"/>
                  <a:pt x="1388374" y="864211"/>
                  <a:pt x="1361918" y="961747"/>
                </a:cubicBezTo>
                <a:lnTo>
                  <a:pt x="1544430" y="1133306"/>
                </a:lnTo>
                <a:lnTo>
                  <a:pt x="1456181" y="1286157"/>
                </a:lnTo>
                <a:lnTo>
                  <a:pt x="1216350" y="1213877"/>
                </a:lnTo>
                <a:cubicBezTo>
                  <a:pt x="1145110" y="1285556"/>
                  <a:pt x="1056063" y="1336967"/>
                  <a:pt x="958367" y="1362823"/>
                </a:cubicBezTo>
                <a:lnTo>
                  <a:pt x="901049" y="1606663"/>
                </a:lnTo>
                <a:lnTo>
                  <a:pt x="724551" y="1606663"/>
                </a:lnTo>
                <a:lnTo>
                  <a:pt x="667232" y="1362823"/>
                </a:lnTo>
                <a:cubicBezTo>
                  <a:pt x="569536" y="1336967"/>
                  <a:pt x="480489" y="1285556"/>
                  <a:pt x="409249" y="1213877"/>
                </a:cubicBezTo>
                <a:lnTo>
                  <a:pt x="169419" y="1286157"/>
                </a:lnTo>
                <a:lnTo>
                  <a:pt x="81170" y="1133306"/>
                </a:lnTo>
                <a:lnTo>
                  <a:pt x="263682" y="961746"/>
                </a:lnTo>
                <a:cubicBezTo>
                  <a:pt x="237226" y="864211"/>
                  <a:pt x="237226" y="761389"/>
                  <a:pt x="263682" y="663853"/>
                </a:cubicBezTo>
                <a:lnTo>
                  <a:pt x="81170" y="492294"/>
                </a:lnTo>
                <a:lnTo>
                  <a:pt x="169419" y="339443"/>
                </a:lnTo>
                <a:lnTo>
                  <a:pt x="409250" y="411723"/>
                </a:lnTo>
                <a:cubicBezTo>
                  <a:pt x="480490" y="340044"/>
                  <a:pt x="569537" y="288633"/>
                  <a:pt x="667233" y="262777"/>
                </a:cubicBezTo>
                <a:lnTo>
                  <a:pt x="724551" y="18937"/>
                </a:lnTo>
                <a:lnTo>
                  <a:pt x="901049" y="18937"/>
                </a:lnTo>
                <a:lnTo>
                  <a:pt x="958368" y="262777"/>
                </a:lnTo>
                <a:cubicBezTo>
                  <a:pt x="1056064" y="288633"/>
                  <a:pt x="1145111" y="340044"/>
                  <a:pt x="1216351" y="411723"/>
                </a:cubicBezTo>
                <a:lnTo>
                  <a:pt x="1216350" y="411723"/>
                </a:lnTo>
                <a:close/>
              </a:path>
            </a:pathLst>
          </a:cu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spcFirstLastPara="0" vert="horz" wrap="square" lIns="419410" tIns="421883" rIns="419410" bIns="421883" numCol="1" spcCol="1270" anchor="ctr" anchorCtr="0">
            <a:noAutofit/>
          </a:bodyPr>
          <a:lstStyle/>
          <a:p>
            <a:pPr marL="0" marR="0" lvl="0" indent="0" algn="ctr" defTabSz="3556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Book Antiqua"/>
                <a:ea typeface="+mn-ea"/>
                <a:cs typeface="+mn-cs"/>
              </a:rPr>
              <a:t>Gelu Nita</a:t>
            </a:r>
          </a:p>
          <a:p>
            <a:pPr marL="0" marR="0" lvl="0" indent="0" algn="ctr" defTabSz="3556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Book Antiqua"/>
                <a:ea typeface="+mn-ea"/>
                <a:cs typeface="+mn-cs"/>
              </a:rPr>
              <a:t>Architecture and Developement</a:t>
            </a:r>
            <a:r>
              <a:rPr kumimoji="0" lang="en-US" sz="1800" b="1" i="0" u="none" strike="noStrike" kern="1200" cap="none" spc="0" normalizeH="0" baseline="0" noProof="0" dirty="0">
                <a:ln>
                  <a:noFill/>
                </a:ln>
                <a:solidFill>
                  <a:prstClr val="white"/>
                </a:solidFill>
                <a:effectLst/>
                <a:uLnTx/>
                <a:uFillTx/>
                <a:latin typeface="Book Antiqua"/>
                <a:ea typeface="+mn-ea"/>
                <a:cs typeface="+mn-cs"/>
              </a:rPr>
              <a:t> </a:t>
            </a:r>
          </a:p>
        </p:txBody>
      </p:sp>
      <p:sp>
        <p:nvSpPr>
          <p:cNvPr id="3" name="Date Placeholder 2">
            <a:extLst>
              <a:ext uri="{FF2B5EF4-FFF2-40B4-BE49-F238E27FC236}">
                <a16:creationId xmlns:a16="http://schemas.microsoft.com/office/drawing/2014/main" id="{27425CE2-01F7-4434-AD4F-EAFF1ABAF29C}"/>
              </a:ext>
            </a:extLst>
          </p:cNvPr>
          <p:cNvSpPr>
            <a:spLocks noGrp="1"/>
          </p:cNvSpPr>
          <p:nvPr>
            <p:ph type="dt" sz="half" idx="10"/>
          </p:nvPr>
        </p:nvSpPr>
        <p:spPr/>
        <p:txBody>
          <a:bodyPr/>
          <a:lstStyle/>
          <a:p>
            <a:fld id="{C3B5981B-5A10-4F2A-AB25-C3314EB72B54}" type="datetime1">
              <a:rPr lang="en-US" smtClean="0"/>
              <a:t>10/31/2023</a:t>
            </a:fld>
            <a:endParaRPr lang="en-US" dirty="0"/>
          </a:p>
        </p:txBody>
      </p:sp>
      <p:sp>
        <p:nvSpPr>
          <p:cNvPr id="4" name="Footer Placeholder 3">
            <a:extLst>
              <a:ext uri="{FF2B5EF4-FFF2-40B4-BE49-F238E27FC236}">
                <a16:creationId xmlns:a16="http://schemas.microsoft.com/office/drawing/2014/main" id="{F5FB0DC4-8545-42F7-4FD6-C80127E75BCC}"/>
              </a:ext>
            </a:extLst>
          </p:cNvPr>
          <p:cNvSpPr>
            <a:spLocks noGrp="1"/>
          </p:cNvSpPr>
          <p:nvPr>
            <p:ph type="ftr" sz="quarter" idx="11"/>
          </p:nvPr>
        </p:nvSpPr>
        <p:spPr/>
        <p:txBody>
          <a:bodyPr/>
          <a:lstStyle/>
          <a:p>
            <a:r>
              <a:rPr lang="en-US"/>
              <a:t>NJIT ISWS Colloquium.</a:t>
            </a:r>
            <a:endParaRPr lang="en-US" dirty="0"/>
          </a:p>
        </p:txBody>
      </p:sp>
    </p:spTree>
    <p:custDataLst>
      <p:tags r:id="rId1"/>
    </p:custDataLst>
    <p:extLst>
      <p:ext uri="{BB962C8B-B14F-4D97-AF65-F5344CB8AC3E}">
        <p14:creationId xmlns:p14="http://schemas.microsoft.com/office/powerpoint/2010/main" val="2985124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childTnLst>
                          </p:cTn>
                        </p:par>
                        <p:par>
                          <p:cTn id="11" fill="hold">
                            <p:stCondLst>
                              <p:cond delay="1000"/>
                            </p:stCondLst>
                            <p:childTnLst>
                              <p:par>
                                <p:cTn id="12" presetID="10" presetClass="entr" presetSubtype="0" fill="hold" grpId="0" nodeType="afterEffect">
                                  <p:stCondLst>
                                    <p:cond delay="100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childTnLst>
                                </p:cTn>
                              </p:par>
                              <p:par>
                                <p:cTn id="15" presetID="31" presetClass="entr" presetSubtype="0" fill="hold" grpId="0" nodeType="withEffect">
                                  <p:stCondLst>
                                    <p:cond delay="100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 calcmode="lin" valueType="num">
                                      <p:cBhvr>
                                        <p:cTn id="19" dur="1000" fill="hold"/>
                                        <p:tgtEl>
                                          <p:spTgt spid="7"/>
                                        </p:tgtEl>
                                        <p:attrNameLst>
                                          <p:attrName>style.rotation</p:attrName>
                                        </p:attrNameLst>
                                      </p:cBhvr>
                                      <p:tavLst>
                                        <p:tav tm="0">
                                          <p:val>
                                            <p:fltVal val="90"/>
                                          </p:val>
                                        </p:tav>
                                        <p:tav tm="100000">
                                          <p:val>
                                            <p:fltVal val="0"/>
                                          </p:val>
                                        </p:tav>
                                      </p:tavLst>
                                    </p:anim>
                                    <p:animEffect transition="in" filter="fade">
                                      <p:cBhvr>
                                        <p:cTn id="20" dur="1000"/>
                                        <p:tgtEl>
                                          <p:spTgt spid="7"/>
                                        </p:tgtEl>
                                      </p:cBhvr>
                                    </p:animEffect>
                                  </p:childTnLst>
                                </p:cTn>
                              </p:par>
                              <p:par>
                                <p:cTn id="21" presetID="31" presetClass="entr" presetSubtype="0" fill="hold" grpId="0" nodeType="withEffect">
                                  <p:stCondLst>
                                    <p:cond delay="1000"/>
                                  </p:stCondLst>
                                  <p:childTnLst>
                                    <p:set>
                                      <p:cBhvr>
                                        <p:cTn id="22" dur="1" fill="hold">
                                          <p:stCondLst>
                                            <p:cond delay="0"/>
                                          </p:stCondLst>
                                        </p:cTn>
                                        <p:tgtEl>
                                          <p:spTgt spid="17"/>
                                        </p:tgtEl>
                                        <p:attrNameLst>
                                          <p:attrName>style.visibility</p:attrName>
                                        </p:attrNameLst>
                                      </p:cBhvr>
                                      <p:to>
                                        <p:strVal val="visible"/>
                                      </p:to>
                                    </p:set>
                                    <p:anim calcmode="lin" valueType="num">
                                      <p:cBhvr>
                                        <p:cTn id="23" dur="1000" fill="hold"/>
                                        <p:tgtEl>
                                          <p:spTgt spid="17"/>
                                        </p:tgtEl>
                                        <p:attrNameLst>
                                          <p:attrName>ppt_w</p:attrName>
                                        </p:attrNameLst>
                                      </p:cBhvr>
                                      <p:tavLst>
                                        <p:tav tm="0">
                                          <p:val>
                                            <p:fltVal val="0"/>
                                          </p:val>
                                        </p:tav>
                                        <p:tav tm="100000">
                                          <p:val>
                                            <p:strVal val="#ppt_w"/>
                                          </p:val>
                                        </p:tav>
                                      </p:tavLst>
                                    </p:anim>
                                    <p:anim calcmode="lin" valueType="num">
                                      <p:cBhvr>
                                        <p:cTn id="24" dur="1000" fill="hold"/>
                                        <p:tgtEl>
                                          <p:spTgt spid="17"/>
                                        </p:tgtEl>
                                        <p:attrNameLst>
                                          <p:attrName>ppt_h</p:attrName>
                                        </p:attrNameLst>
                                      </p:cBhvr>
                                      <p:tavLst>
                                        <p:tav tm="0">
                                          <p:val>
                                            <p:fltVal val="0"/>
                                          </p:val>
                                        </p:tav>
                                        <p:tav tm="100000">
                                          <p:val>
                                            <p:strVal val="#ppt_h"/>
                                          </p:val>
                                        </p:tav>
                                      </p:tavLst>
                                    </p:anim>
                                    <p:anim calcmode="lin" valueType="num">
                                      <p:cBhvr>
                                        <p:cTn id="25" dur="1000" fill="hold"/>
                                        <p:tgtEl>
                                          <p:spTgt spid="17"/>
                                        </p:tgtEl>
                                        <p:attrNameLst>
                                          <p:attrName>style.rotation</p:attrName>
                                        </p:attrNameLst>
                                      </p:cBhvr>
                                      <p:tavLst>
                                        <p:tav tm="0">
                                          <p:val>
                                            <p:fltVal val="90"/>
                                          </p:val>
                                        </p:tav>
                                        <p:tav tm="100000">
                                          <p:val>
                                            <p:fltVal val="0"/>
                                          </p:val>
                                        </p:tav>
                                      </p:tavLst>
                                    </p:anim>
                                    <p:animEffect transition="in" filter="fade">
                                      <p:cBhvr>
                                        <p:cTn id="26" dur="1000"/>
                                        <p:tgtEl>
                                          <p:spTgt spid="17"/>
                                        </p:tgtEl>
                                      </p:cBhvr>
                                    </p:animEffect>
                                  </p:childTnLst>
                                </p:cTn>
                              </p:par>
                              <p:par>
                                <p:cTn id="27" presetID="31" presetClass="entr" presetSubtype="0" fill="hold" grpId="0" nodeType="withEffect">
                                  <p:stCondLst>
                                    <p:cond delay="1000"/>
                                  </p:stCondLst>
                                  <p:childTnLst>
                                    <p:set>
                                      <p:cBhvr>
                                        <p:cTn id="28" dur="1" fill="hold">
                                          <p:stCondLst>
                                            <p:cond delay="0"/>
                                          </p:stCondLst>
                                        </p:cTn>
                                        <p:tgtEl>
                                          <p:spTgt spid="10"/>
                                        </p:tgtEl>
                                        <p:attrNameLst>
                                          <p:attrName>style.visibility</p:attrName>
                                        </p:attrNameLst>
                                      </p:cBhvr>
                                      <p:to>
                                        <p:strVal val="visible"/>
                                      </p:to>
                                    </p:set>
                                    <p:anim calcmode="lin" valueType="num">
                                      <p:cBhvr>
                                        <p:cTn id="29" dur="1000" fill="hold"/>
                                        <p:tgtEl>
                                          <p:spTgt spid="10"/>
                                        </p:tgtEl>
                                        <p:attrNameLst>
                                          <p:attrName>ppt_w</p:attrName>
                                        </p:attrNameLst>
                                      </p:cBhvr>
                                      <p:tavLst>
                                        <p:tav tm="0">
                                          <p:val>
                                            <p:fltVal val="0"/>
                                          </p:val>
                                        </p:tav>
                                        <p:tav tm="100000">
                                          <p:val>
                                            <p:strVal val="#ppt_w"/>
                                          </p:val>
                                        </p:tav>
                                      </p:tavLst>
                                    </p:anim>
                                    <p:anim calcmode="lin" valueType="num">
                                      <p:cBhvr>
                                        <p:cTn id="30" dur="1000" fill="hold"/>
                                        <p:tgtEl>
                                          <p:spTgt spid="10"/>
                                        </p:tgtEl>
                                        <p:attrNameLst>
                                          <p:attrName>ppt_h</p:attrName>
                                        </p:attrNameLst>
                                      </p:cBhvr>
                                      <p:tavLst>
                                        <p:tav tm="0">
                                          <p:val>
                                            <p:fltVal val="0"/>
                                          </p:val>
                                        </p:tav>
                                        <p:tav tm="100000">
                                          <p:val>
                                            <p:strVal val="#ppt_h"/>
                                          </p:val>
                                        </p:tav>
                                      </p:tavLst>
                                    </p:anim>
                                    <p:anim calcmode="lin" valueType="num">
                                      <p:cBhvr>
                                        <p:cTn id="31" dur="1000" fill="hold"/>
                                        <p:tgtEl>
                                          <p:spTgt spid="10"/>
                                        </p:tgtEl>
                                        <p:attrNameLst>
                                          <p:attrName>style.rotation</p:attrName>
                                        </p:attrNameLst>
                                      </p:cBhvr>
                                      <p:tavLst>
                                        <p:tav tm="0">
                                          <p:val>
                                            <p:fltVal val="90"/>
                                          </p:val>
                                        </p:tav>
                                        <p:tav tm="100000">
                                          <p:val>
                                            <p:fltVal val="0"/>
                                          </p:val>
                                        </p:tav>
                                      </p:tavLst>
                                    </p:anim>
                                    <p:animEffect transition="in" filter="fade">
                                      <p:cBhvr>
                                        <p:cTn id="32" dur="1000"/>
                                        <p:tgtEl>
                                          <p:spTgt spid="10"/>
                                        </p:tgtEl>
                                      </p:cBhvr>
                                    </p:animEffect>
                                  </p:childTnLst>
                                </p:cTn>
                              </p:par>
                              <p:par>
                                <p:cTn id="33" presetID="31" presetClass="entr" presetSubtype="0" fill="hold" grpId="0" nodeType="withEffect">
                                  <p:stCondLst>
                                    <p:cond delay="1000"/>
                                  </p:stCondLst>
                                  <p:childTnLst>
                                    <p:set>
                                      <p:cBhvr>
                                        <p:cTn id="34" dur="1" fill="hold">
                                          <p:stCondLst>
                                            <p:cond delay="0"/>
                                          </p:stCondLst>
                                        </p:cTn>
                                        <p:tgtEl>
                                          <p:spTgt spid="8"/>
                                        </p:tgtEl>
                                        <p:attrNameLst>
                                          <p:attrName>style.visibility</p:attrName>
                                        </p:attrNameLst>
                                      </p:cBhvr>
                                      <p:to>
                                        <p:strVal val="visible"/>
                                      </p:to>
                                    </p:set>
                                    <p:anim calcmode="lin" valueType="num">
                                      <p:cBhvr>
                                        <p:cTn id="35" dur="1000" fill="hold"/>
                                        <p:tgtEl>
                                          <p:spTgt spid="8"/>
                                        </p:tgtEl>
                                        <p:attrNameLst>
                                          <p:attrName>ppt_w</p:attrName>
                                        </p:attrNameLst>
                                      </p:cBhvr>
                                      <p:tavLst>
                                        <p:tav tm="0">
                                          <p:val>
                                            <p:fltVal val="0"/>
                                          </p:val>
                                        </p:tav>
                                        <p:tav tm="100000">
                                          <p:val>
                                            <p:strVal val="#ppt_w"/>
                                          </p:val>
                                        </p:tav>
                                      </p:tavLst>
                                    </p:anim>
                                    <p:anim calcmode="lin" valueType="num">
                                      <p:cBhvr>
                                        <p:cTn id="36" dur="1000" fill="hold"/>
                                        <p:tgtEl>
                                          <p:spTgt spid="8"/>
                                        </p:tgtEl>
                                        <p:attrNameLst>
                                          <p:attrName>ppt_h</p:attrName>
                                        </p:attrNameLst>
                                      </p:cBhvr>
                                      <p:tavLst>
                                        <p:tav tm="0">
                                          <p:val>
                                            <p:fltVal val="0"/>
                                          </p:val>
                                        </p:tav>
                                        <p:tav tm="100000">
                                          <p:val>
                                            <p:strVal val="#ppt_h"/>
                                          </p:val>
                                        </p:tav>
                                      </p:tavLst>
                                    </p:anim>
                                    <p:anim calcmode="lin" valueType="num">
                                      <p:cBhvr>
                                        <p:cTn id="37" dur="1000" fill="hold"/>
                                        <p:tgtEl>
                                          <p:spTgt spid="8"/>
                                        </p:tgtEl>
                                        <p:attrNameLst>
                                          <p:attrName>style.rotation</p:attrName>
                                        </p:attrNameLst>
                                      </p:cBhvr>
                                      <p:tavLst>
                                        <p:tav tm="0">
                                          <p:val>
                                            <p:fltVal val="90"/>
                                          </p:val>
                                        </p:tav>
                                        <p:tav tm="100000">
                                          <p:val>
                                            <p:fltVal val="0"/>
                                          </p:val>
                                        </p:tav>
                                      </p:tavLst>
                                    </p:anim>
                                    <p:animEffect transition="in" filter="fade">
                                      <p:cBhvr>
                                        <p:cTn id="38" dur="1000"/>
                                        <p:tgtEl>
                                          <p:spTgt spid="8"/>
                                        </p:tgtEl>
                                      </p:cBhvr>
                                    </p:animEffect>
                                  </p:childTnLst>
                                </p:cTn>
                              </p:par>
                              <p:par>
                                <p:cTn id="39" presetID="31" presetClass="entr" presetSubtype="0" fill="hold" grpId="0" nodeType="withEffect">
                                  <p:stCondLst>
                                    <p:cond delay="1000"/>
                                  </p:stCondLst>
                                  <p:childTnLst>
                                    <p:set>
                                      <p:cBhvr>
                                        <p:cTn id="40" dur="1" fill="hold">
                                          <p:stCondLst>
                                            <p:cond delay="0"/>
                                          </p:stCondLst>
                                        </p:cTn>
                                        <p:tgtEl>
                                          <p:spTgt spid="9"/>
                                        </p:tgtEl>
                                        <p:attrNameLst>
                                          <p:attrName>style.visibility</p:attrName>
                                        </p:attrNameLst>
                                      </p:cBhvr>
                                      <p:to>
                                        <p:strVal val="visible"/>
                                      </p:to>
                                    </p:set>
                                    <p:anim calcmode="lin" valueType="num">
                                      <p:cBhvr>
                                        <p:cTn id="41" dur="1000" fill="hold"/>
                                        <p:tgtEl>
                                          <p:spTgt spid="9"/>
                                        </p:tgtEl>
                                        <p:attrNameLst>
                                          <p:attrName>ppt_w</p:attrName>
                                        </p:attrNameLst>
                                      </p:cBhvr>
                                      <p:tavLst>
                                        <p:tav tm="0">
                                          <p:val>
                                            <p:fltVal val="0"/>
                                          </p:val>
                                        </p:tav>
                                        <p:tav tm="100000">
                                          <p:val>
                                            <p:strVal val="#ppt_w"/>
                                          </p:val>
                                        </p:tav>
                                      </p:tavLst>
                                    </p:anim>
                                    <p:anim calcmode="lin" valueType="num">
                                      <p:cBhvr>
                                        <p:cTn id="42" dur="1000" fill="hold"/>
                                        <p:tgtEl>
                                          <p:spTgt spid="9"/>
                                        </p:tgtEl>
                                        <p:attrNameLst>
                                          <p:attrName>ppt_h</p:attrName>
                                        </p:attrNameLst>
                                      </p:cBhvr>
                                      <p:tavLst>
                                        <p:tav tm="0">
                                          <p:val>
                                            <p:fltVal val="0"/>
                                          </p:val>
                                        </p:tav>
                                        <p:tav tm="100000">
                                          <p:val>
                                            <p:strVal val="#ppt_h"/>
                                          </p:val>
                                        </p:tav>
                                      </p:tavLst>
                                    </p:anim>
                                    <p:anim calcmode="lin" valueType="num">
                                      <p:cBhvr>
                                        <p:cTn id="43" dur="1000" fill="hold"/>
                                        <p:tgtEl>
                                          <p:spTgt spid="9"/>
                                        </p:tgtEl>
                                        <p:attrNameLst>
                                          <p:attrName>style.rotation</p:attrName>
                                        </p:attrNameLst>
                                      </p:cBhvr>
                                      <p:tavLst>
                                        <p:tav tm="0">
                                          <p:val>
                                            <p:fltVal val="90"/>
                                          </p:val>
                                        </p:tav>
                                        <p:tav tm="100000">
                                          <p:val>
                                            <p:fltVal val="0"/>
                                          </p:val>
                                        </p:tav>
                                      </p:tavLst>
                                    </p:anim>
                                    <p:animEffect transition="in" filter="fade">
                                      <p:cBhvr>
                                        <p:cTn id="44" dur="1000"/>
                                        <p:tgtEl>
                                          <p:spTgt spid="9"/>
                                        </p:tgtEl>
                                      </p:cBhvr>
                                    </p:animEffect>
                                  </p:childTnLst>
                                </p:cTn>
                              </p:par>
                              <p:par>
                                <p:cTn id="45" presetID="31" presetClass="entr" presetSubtype="0" fill="hold" grpId="0" nodeType="withEffect">
                                  <p:stCondLst>
                                    <p:cond delay="1000"/>
                                  </p:stCondLst>
                                  <p:childTnLst>
                                    <p:set>
                                      <p:cBhvr>
                                        <p:cTn id="46" dur="1" fill="hold">
                                          <p:stCondLst>
                                            <p:cond delay="0"/>
                                          </p:stCondLst>
                                        </p:cTn>
                                        <p:tgtEl>
                                          <p:spTgt spid="11"/>
                                        </p:tgtEl>
                                        <p:attrNameLst>
                                          <p:attrName>style.visibility</p:attrName>
                                        </p:attrNameLst>
                                      </p:cBhvr>
                                      <p:to>
                                        <p:strVal val="visible"/>
                                      </p:to>
                                    </p:set>
                                    <p:anim calcmode="lin" valueType="num">
                                      <p:cBhvr>
                                        <p:cTn id="47" dur="1000" fill="hold"/>
                                        <p:tgtEl>
                                          <p:spTgt spid="11"/>
                                        </p:tgtEl>
                                        <p:attrNameLst>
                                          <p:attrName>ppt_w</p:attrName>
                                        </p:attrNameLst>
                                      </p:cBhvr>
                                      <p:tavLst>
                                        <p:tav tm="0">
                                          <p:val>
                                            <p:fltVal val="0"/>
                                          </p:val>
                                        </p:tav>
                                        <p:tav tm="100000">
                                          <p:val>
                                            <p:strVal val="#ppt_w"/>
                                          </p:val>
                                        </p:tav>
                                      </p:tavLst>
                                    </p:anim>
                                    <p:anim calcmode="lin" valueType="num">
                                      <p:cBhvr>
                                        <p:cTn id="48" dur="1000" fill="hold"/>
                                        <p:tgtEl>
                                          <p:spTgt spid="11"/>
                                        </p:tgtEl>
                                        <p:attrNameLst>
                                          <p:attrName>ppt_h</p:attrName>
                                        </p:attrNameLst>
                                      </p:cBhvr>
                                      <p:tavLst>
                                        <p:tav tm="0">
                                          <p:val>
                                            <p:fltVal val="0"/>
                                          </p:val>
                                        </p:tav>
                                        <p:tav tm="100000">
                                          <p:val>
                                            <p:strVal val="#ppt_h"/>
                                          </p:val>
                                        </p:tav>
                                      </p:tavLst>
                                    </p:anim>
                                    <p:anim calcmode="lin" valueType="num">
                                      <p:cBhvr>
                                        <p:cTn id="49" dur="1000" fill="hold"/>
                                        <p:tgtEl>
                                          <p:spTgt spid="11"/>
                                        </p:tgtEl>
                                        <p:attrNameLst>
                                          <p:attrName>style.rotation</p:attrName>
                                        </p:attrNameLst>
                                      </p:cBhvr>
                                      <p:tavLst>
                                        <p:tav tm="0">
                                          <p:val>
                                            <p:fltVal val="90"/>
                                          </p:val>
                                        </p:tav>
                                        <p:tav tm="100000">
                                          <p:val>
                                            <p:fltVal val="0"/>
                                          </p:val>
                                        </p:tav>
                                      </p:tavLst>
                                    </p:anim>
                                    <p:animEffect transition="in" filter="fade">
                                      <p:cBhvr>
                                        <p:cTn id="50" dur="1000"/>
                                        <p:tgtEl>
                                          <p:spTgt spid="11"/>
                                        </p:tgtEl>
                                      </p:cBhvr>
                                    </p:animEffect>
                                  </p:childTnLst>
                                </p:cTn>
                              </p:par>
                              <p:par>
                                <p:cTn id="51" presetID="31" presetClass="entr" presetSubtype="0" fill="hold" grpId="0" nodeType="withEffect">
                                  <p:stCondLst>
                                    <p:cond delay="1000"/>
                                  </p:stCondLst>
                                  <p:childTnLst>
                                    <p:set>
                                      <p:cBhvr>
                                        <p:cTn id="52" dur="1" fill="hold">
                                          <p:stCondLst>
                                            <p:cond delay="0"/>
                                          </p:stCondLst>
                                        </p:cTn>
                                        <p:tgtEl>
                                          <p:spTgt spid="6"/>
                                        </p:tgtEl>
                                        <p:attrNameLst>
                                          <p:attrName>style.visibility</p:attrName>
                                        </p:attrNameLst>
                                      </p:cBhvr>
                                      <p:to>
                                        <p:strVal val="visible"/>
                                      </p:to>
                                    </p:set>
                                    <p:anim calcmode="lin" valueType="num">
                                      <p:cBhvr>
                                        <p:cTn id="53" dur="1000" fill="hold"/>
                                        <p:tgtEl>
                                          <p:spTgt spid="6"/>
                                        </p:tgtEl>
                                        <p:attrNameLst>
                                          <p:attrName>ppt_w</p:attrName>
                                        </p:attrNameLst>
                                      </p:cBhvr>
                                      <p:tavLst>
                                        <p:tav tm="0">
                                          <p:val>
                                            <p:fltVal val="0"/>
                                          </p:val>
                                        </p:tav>
                                        <p:tav tm="100000">
                                          <p:val>
                                            <p:strVal val="#ppt_w"/>
                                          </p:val>
                                        </p:tav>
                                      </p:tavLst>
                                    </p:anim>
                                    <p:anim calcmode="lin" valueType="num">
                                      <p:cBhvr>
                                        <p:cTn id="54" dur="1000" fill="hold"/>
                                        <p:tgtEl>
                                          <p:spTgt spid="6"/>
                                        </p:tgtEl>
                                        <p:attrNameLst>
                                          <p:attrName>ppt_h</p:attrName>
                                        </p:attrNameLst>
                                      </p:cBhvr>
                                      <p:tavLst>
                                        <p:tav tm="0">
                                          <p:val>
                                            <p:fltVal val="0"/>
                                          </p:val>
                                        </p:tav>
                                        <p:tav tm="100000">
                                          <p:val>
                                            <p:strVal val="#ppt_h"/>
                                          </p:val>
                                        </p:tav>
                                      </p:tavLst>
                                    </p:anim>
                                    <p:anim calcmode="lin" valueType="num">
                                      <p:cBhvr>
                                        <p:cTn id="55" dur="1000" fill="hold"/>
                                        <p:tgtEl>
                                          <p:spTgt spid="6"/>
                                        </p:tgtEl>
                                        <p:attrNameLst>
                                          <p:attrName>style.rotation</p:attrName>
                                        </p:attrNameLst>
                                      </p:cBhvr>
                                      <p:tavLst>
                                        <p:tav tm="0">
                                          <p:val>
                                            <p:fltVal val="90"/>
                                          </p:val>
                                        </p:tav>
                                        <p:tav tm="100000">
                                          <p:val>
                                            <p:fltVal val="0"/>
                                          </p:val>
                                        </p:tav>
                                      </p:tavLst>
                                    </p:anim>
                                    <p:animEffect transition="in" filter="fade">
                                      <p:cBhvr>
                                        <p:cTn id="56" dur="1000"/>
                                        <p:tgtEl>
                                          <p:spTgt spid="6"/>
                                        </p:tgtEl>
                                      </p:cBhvr>
                                    </p:animEffect>
                                  </p:childTnLst>
                                </p:cTn>
                              </p:par>
                            </p:childTnLst>
                          </p:cTn>
                        </p:par>
                        <p:par>
                          <p:cTn id="57" fill="hold">
                            <p:stCondLst>
                              <p:cond delay="4000"/>
                            </p:stCondLst>
                            <p:childTnLst>
                              <p:par>
                                <p:cTn id="58" presetID="31" presetClass="entr" presetSubtype="0" fill="hold" grpId="0" nodeType="afterEffect">
                                  <p:stCondLst>
                                    <p:cond delay="0"/>
                                  </p:stCondLst>
                                  <p:childTnLst>
                                    <p:set>
                                      <p:cBhvr>
                                        <p:cTn id="59" dur="1" fill="hold">
                                          <p:stCondLst>
                                            <p:cond delay="0"/>
                                          </p:stCondLst>
                                        </p:cTn>
                                        <p:tgtEl>
                                          <p:spTgt spid="13"/>
                                        </p:tgtEl>
                                        <p:attrNameLst>
                                          <p:attrName>style.visibility</p:attrName>
                                        </p:attrNameLst>
                                      </p:cBhvr>
                                      <p:to>
                                        <p:strVal val="visible"/>
                                      </p:to>
                                    </p:set>
                                    <p:anim calcmode="lin" valueType="num">
                                      <p:cBhvr>
                                        <p:cTn id="60" dur="1000" fill="hold"/>
                                        <p:tgtEl>
                                          <p:spTgt spid="13"/>
                                        </p:tgtEl>
                                        <p:attrNameLst>
                                          <p:attrName>ppt_w</p:attrName>
                                        </p:attrNameLst>
                                      </p:cBhvr>
                                      <p:tavLst>
                                        <p:tav tm="0">
                                          <p:val>
                                            <p:fltVal val="0"/>
                                          </p:val>
                                        </p:tav>
                                        <p:tav tm="100000">
                                          <p:val>
                                            <p:strVal val="#ppt_w"/>
                                          </p:val>
                                        </p:tav>
                                      </p:tavLst>
                                    </p:anim>
                                    <p:anim calcmode="lin" valueType="num">
                                      <p:cBhvr>
                                        <p:cTn id="61" dur="1000" fill="hold"/>
                                        <p:tgtEl>
                                          <p:spTgt spid="13"/>
                                        </p:tgtEl>
                                        <p:attrNameLst>
                                          <p:attrName>ppt_h</p:attrName>
                                        </p:attrNameLst>
                                      </p:cBhvr>
                                      <p:tavLst>
                                        <p:tav tm="0">
                                          <p:val>
                                            <p:fltVal val="0"/>
                                          </p:val>
                                        </p:tav>
                                        <p:tav tm="100000">
                                          <p:val>
                                            <p:strVal val="#ppt_h"/>
                                          </p:val>
                                        </p:tav>
                                      </p:tavLst>
                                    </p:anim>
                                    <p:anim calcmode="lin" valueType="num">
                                      <p:cBhvr>
                                        <p:cTn id="62" dur="1000" fill="hold"/>
                                        <p:tgtEl>
                                          <p:spTgt spid="13"/>
                                        </p:tgtEl>
                                        <p:attrNameLst>
                                          <p:attrName>style.rotation</p:attrName>
                                        </p:attrNameLst>
                                      </p:cBhvr>
                                      <p:tavLst>
                                        <p:tav tm="0">
                                          <p:val>
                                            <p:fltVal val="90"/>
                                          </p:val>
                                        </p:tav>
                                        <p:tav tm="100000">
                                          <p:val>
                                            <p:fltVal val="0"/>
                                          </p:val>
                                        </p:tav>
                                      </p:tavLst>
                                    </p:anim>
                                    <p:animEffect transition="in" filter="fade">
                                      <p:cBhvr>
                                        <p:cTn id="63" dur="1000"/>
                                        <p:tgtEl>
                                          <p:spTgt spid="13"/>
                                        </p:tgtEl>
                                      </p:cBhvr>
                                    </p:animEffect>
                                  </p:childTnLst>
                                </p:cTn>
                              </p:par>
                            </p:childTnLst>
                          </p:cTn>
                        </p:par>
                        <p:par>
                          <p:cTn id="64" fill="hold">
                            <p:stCondLst>
                              <p:cond delay="5000"/>
                            </p:stCondLst>
                            <p:childTnLst>
                              <p:par>
                                <p:cTn id="65" presetID="31" presetClass="entr" presetSubtype="0" fill="hold" grpId="0" nodeType="after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p:cTn id="67" dur="1000" fill="hold"/>
                                        <p:tgtEl>
                                          <p:spTgt spid="14"/>
                                        </p:tgtEl>
                                        <p:attrNameLst>
                                          <p:attrName>ppt_w</p:attrName>
                                        </p:attrNameLst>
                                      </p:cBhvr>
                                      <p:tavLst>
                                        <p:tav tm="0">
                                          <p:val>
                                            <p:fltVal val="0"/>
                                          </p:val>
                                        </p:tav>
                                        <p:tav tm="100000">
                                          <p:val>
                                            <p:strVal val="#ppt_w"/>
                                          </p:val>
                                        </p:tav>
                                      </p:tavLst>
                                    </p:anim>
                                    <p:anim calcmode="lin" valueType="num">
                                      <p:cBhvr>
                                        <p:cTn id="68" dur="1000" fill="hold"/>
                                        <p:tgtEl>
                                          <p:spTgt spid="14"/>
                                        </p:tgtEl>
                                        <p:attrNameLst>
                                          <p:attrName>ppt_h</p:attrName>
                                        </p:attrNameLst>
                                      </p:cBhvr>
                                      <p:tavLst>
                                        <p:tav tm="0">
                                          <p:val>
                                            <p:fltVal val="0"/>
                                          </p:val>
                                        </p:tav>
                                        <p:tav tm="100000">
                                          <p:val>
                                            <p:strVal val="#ppt_h"/>
                                          </p:val>
                                        </p:tav>
                                      </p:tavLst>
                                    </p:anim>
                                    <p:anim calcmode="lin" valueType="num">
                                      <p:cBhvr>
                                        <p:cTn id="69" dur="1000" fill="hold"/>
                                        <p:tgtEl>
                                          <p:spTgt spid="14"/>
                                        </p:tgtEl>
                                        <p:attrNameLst>
                                          <p:attrName>style.rotation</p:attrName>
                                        </p:attrNameLst>
                                      </p:cBhvr>
                                      <p:tavLst>
                                        <p:tav tm="0">
                                          <p:val>
                                            <p:fltVal val="90"/>
                                          </p:val>
                                        </p:tav>
                                        <p:tav tm="100000">
                                          <p:val>
                                            <p:fltVal val="0"/>
                                          </p:val>
                                        </p:tav>
                                      </p:tavLst>
                                    </p:anim>
                                    <p:animEffect transition="in" filter="fade">
                                      <p:cBhvr>
                                        <p:cTn id="70" dur="1000"/>
                                        <p:tgtEl>
                                          <p:spTgt spid="14"/>
                                        </p:tgtEl>
                                      </p:cBhvr>
                                    </p:animEffect>
                                  </p:childTnLst>
                                </p:cTn>
                              </p:par>
                            </p:childTnLst>
                          </p:cTn>
                        </p:par>
                        <p:par>
                          <p:cTn id="71" fill="hold">
                            <p:stCondLst>
                              <p:cond delay="6000"/>
                            </p:stCondLst>
                            <p:childTnLst>
                              <p:par>
                                <p:cTn id="72" presetID="31" presetClass="entr" presetSubtype="0" fill="hold" grpId="0" nodeType="afterEffect">
                                  <p:stCondLst>
                                    <p:cond delay="0"/>
                                  </p:stCondLst>
                                  <p:childTnLst>
                                    <p:set>
                                      <p:cBhvr>
                                        <p:cTn id="73" dur="1" fill="hold">
                                          <p:stCondLst>
                                            <p:cond delay="0"/>
                                          </p:stCondLst>
                                        </p:cTn>
                                        <p:tgtEl>
                                          <p:spTgt spid="16"/>
                                        </p:tgtEl>
                                        <p:attrNameLst>
                                          <p:attrName>style.visibility</p:attrName>
                                        </p:attrNameLst>
                                      </p:cBhvr>
                                      <p:to>
                                        <p:strVal val="visible"/>
                                      </p:to>
                                    </p:set>
                                    <p:anim calcmode="lin" valueType="num">
                                      <p:cBhvr>
                                        <p:cTn id="74" dur="1000" fill="hold"/>
                                        <p:tgtEl>
                                          <p:spTgt spid="16"/>
                                        </p:tgtEl>
                                        <p:attrNameLst>
                                          <p:attrName>ppt_w</p:attrName>
                                        </p:attrNameLst>
                                      </p:cBhvr>
                                      <p:tavLst>
                                        <p:tav tm="0">
                                          <p:val>
                                            <p:fltVal val="0"/>
                                          </p:val>
                                        </p:tav>
                                        <p:tav tm="100000">
                                          <p:val>
                                            <p:strVal val="#ppt_w"/>
                                          </p:val>
                                        </p:tav>
                                      </p:tavLst>
                                    </p:anim>
                                    <p:anim calcmode="lin" valueType="num">
                                      <p:cBhvr>
                                        <p:cTn id="75" dur="1000" fill="hold"/>
                                        <p:tgtEl>
                                          <p:spTgt spid="16"/>
                                        </p:tgtEl>
                                        <p:attrNameLst>
                                          <p:attrName>ppt_h</p:attrName>
                                        </p:attrNameLst>
                                      </p:cBhvr>
                                      <p:tavLst>
                                        <p:tav tm="0">
                                          <p:val>
                                            <p:fltVal val="0"/>
                                          </p:val>
                                        </p:tav>
                                        <p:tav tm="100000">
                                          <p:val>
                                            <p:strVal val="#ppt_h"/>
                                          </p:val>
                                        </p:tav>
                                      </p:tavLst>
                                    </p:anim>
                                    <p:anim calcmode="lin" valueType="num">
                                      <p:cBhvr>
                                        <p:cTn id="76" dur="1000" fill="hold"/>
                                        <p:tgtEl>
                                          <p:spTgt spid="16"/>
                                        </p:tgtEl>
                                        <p:attrNameLst>
                                          <p:attrName>style.rotation</p:attrName>
                                        </p:attrNameLst>
                                      </p:cBhvr>
                                      <p:tavLst>
                                        <p:tav tm="0">
                                          <p:val>
                                            <p:fltVal val="90"/>
                                          </p:val>
                                        </p:tav>
                                        <p:tav tm="100000">
                                          <p:val>
                                            <p:fltVal val="0"/>
                                          </p:val>
                                        </p:tav>
                                      </p:tavLst>
                                    </p:anim>
                                    <p:animEffect transition="in" filter="fade">
                                      <p:cBhvr>
                                        <p:cTn id="7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P spid="8" grpId="0" animBg="1"/>
      <p:bldP spid="9" grpId="0" animBg="1"/>
      <p:bldP spid="10" grpId="0" animBg="1"/>
      <p:bldP spid="11" grpId="0" animBg="1"/>
      <p:bldP spid="13" grpId="0" animBg="1"/>
      <p:bldP spid="14" grpId="0" animBg="1"/>
      <p:bldP spid="16" grpId="0" animBg="1"/>
      <p:bldP spid="17" grpId="0" animBg="1"/>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E0475-75D7-4820-962C-4A9A737B4102}"/>
              </a:ext>
            </a:extLst>
          </p:cNvPr>
          <p:cNvSpPr>
            <a:spLocks noGrp="1"/>
          </p:cNvSpPr>
          <p:nvPr>
            <p:ph type="title"/>
          </p:nvPr>
        </p:nvSpPr>
        <p:spPr>
          <a:xfrm>
            <a:off x="550333" y="291090"/>
            <a:ext cx="11082867" cy="932688"/>
          </a:xfrm>
        </p:spPr>
        <p:txBody>
          <a:bodyPr vert="horz" lIns="91440" tIns="45720" rIns="91440" bIns="45720" rtlCol="0" anchor="b">
            <a:normAutofit/>
          </a:bodyPr>
          <a:lstStyle/>
          <a:p>
            <a:pPr algn="ctr"/>
            <a:r>
              <a:rPr lang="en-US" sz="4500" b="1" kern="1200" dirty="0">
                <a:latin typeface="+mn-lt"/>
                <a:ea typeface="+mj-ea"/>
                <a:cs typeface="+mj-cs"/>
              </a:rPr>
              <a:t>Best </a:t>
            </a:r>
            <a:r>
              <a:rPr lang="en-US" sz="4500" b="1" dirty="0">
                <a:latin typeface="+mn-lt"/>
              </a:rPr>
              <a:t>Coronal Heating Model</a:t>
            </a:r>
            <a:r>
              <a:rPr lang="en-US" sz="4500" b="1" kern="1200" dirty="0">
                <a:latin typeface="+mn-lt"/>
                <a:ea typeface="+mj-ea"/>
                <a:cs typeface="+mj-cs"/>
              </a:rPr>
              <a:t>(s)</a:t>
            </a:r>
          </a:p>
        </p:txBody>
      </p:sp>
      <p:sp>
        <p:nvSpPr>
          <p:cNvPr id="3" name="Date Placeholder 2">
            <a:extLst>
              <a:ext uri="{FF2B5EF4-FFF2-40B4-BE49-F238E27FC236}">
                <a16:creationId xmlns:a16="http://schemas.microsoft.com/office/drawing/2014/main" id="{4FAB68A1-6280-FABD-4684-BDD661E838C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E87CC1-D447-47E8-AE7F-67354D0A1731}"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10/30/2023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C270FF7-F16D-4D9D-92A0-439B45918301}"/>
              </a:ext>
            </a:extLst>
          </p:cNvPr>
          <p:cNvSpPr>
            <a:spLocks noGrp="1"/>
          </p:cNvSpPr>
          <p:nvPr>
            <p:ph type="ftr" sz="quarter" idx="11"/>
          </p:nvPr>
        </p:nvSpPr>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GX Simulator-ISSI 2023</a:t>
            </a:r>
          </a:p>
        </p:txBody>
      </p:sp>
      <p:pic>
        <p:nvPicPr>
          <p:cNvPr id="18" name="Picture 17">
            <a:extLst>
              <a:ext uri="{FF2B5EF4-FFF2-40B4-BE49-F238E27FC236}">
                <a16:creationId xmlns:a16="http://schemas.microsoft.com/office/drawing/2014/main" id="{A4B23C1E-5433-4AE7-887A-6808871673E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6045" y="2603946"/>
            <a:ext cx="11879909" cy="3402406"/>
          </a:xfrm>
          <a:prstGeom prst="rect">
            <a:avLst/>
          </a:prstGeom>
        </p:spPr>
      </p:pic>
      <p:sp>
        <p:nvSpPr>
          <p:cNvPr id="19" name="Rectangle 18">
            <a:extLst>
              <a:ext uri="{FF2B5EF4-FFF2-40B4-BE49-F238E27FC236}">
                <a16:creationId xmlns:a16="http://schemas.microsoft.com/office/drawing/2014/main" id="{C42E6EC9-B62F-4BF9-82F3-EA57B9A7CDC1}"/>
              </a:ext>
            </a:extLst>
          </p:cNvPr>
          <p:cNvSpPr/>
          <p:nvPr/>
        </p:nvSpPr>
        <p:spPr>
          <a:xfrm>
            <a:off x="9510183" y="2255826"/>
            <a:ext cx="2230967" cy="355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Fleishman et al. 2021</a:t>
            </a:r>
          </a:p>
        </p:txBody>
      </p:sp>
      <p:cxnSp>
        <p:nvCxnSpPr>
          <p:cNvPr id="35" name="Straight Arrow Connector 34">
            <a:extLst>
              <a:ext uri="{FF2B5EF4-FFF2-40B4-BE49-F238E27FC236}">
                <a16:creationId xmlns:a16="http://schemas.microsoft.com/office/drawing/2014/main" id="{0D16E088-7622-4914-97EB-C37EC4B4E4A0}"/>
              </a:ext>
            </a:extLst>
          </p:cNvPr>
          <p:cNvCxnSpPr/>
          <p:nvPr/>
        </p:nvCxnSpPr>
        <p:spPr>
          <a:xfrm>
            <a:off x="10930467" y="2641600"/>
            <a:ext cx="0" cy="35136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DE440EBB-784B-452C-8492-D7B67D623F66}"/>
              </a:ext>
            </a:extLst>
          </p:cNvPr>
          <p:cNvSpPr/>
          <p:nvPr/>
        </p:nvSpPr>
        <p:spPr>
          <a:xfrm rot="2562173">
            <a:off x="-188035" y="3838208"/>
            <a:ext cx="4186531" cy="12668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6" name="Group 45">
            <a:extLst>
              <a:ext uri="{FF2B5EF4-FFF2-40B4-BE49-F238E27FC236}">
                <a16:creationId xmlns:a16="http://schemas.microsoft.com/office/drawing/2014/main" id="{CAC5B1DE-AE74-4393-ABB2-2E56D63B9B88}"/>
              </a:ext>
            </a:extLst>
          </p:cNvPr>
          <p:cNvGrpSpPr/>
          <p:nvPr/>
        </p:nvGrpSpPr>
        <p:grpSpPr>
          <a:xfrm>
            <a:off x="1094316" y="5555673"/>
            <a:ext cx="2230967" cy="791555"/>
            <a:chOff x="1094316" y="5555673"/>
            <a:chExt cx="2230967" cy="791555"/>
          </a:xfrm>
        </p:grpSpPr>
        <p:sp>
          <p:nvSpPr>
            <p:cNvPr id="37" name="Rectangle 36">
              <a:extLst>
                <a:ext uri="{FF2B5EF4-FFF2-40B4-BE49-F238E27FC236}">
                  <a16:creationId xmlns:a16="http://schemas.microsoft.com/office/drawing/2014/main" id="{93ECF75C-9A8C-42F5-A319-FC40D2001A4A}"/>
                </a:ext>
              </a:extLst>
            </p:cNvPr>
            <p:cNvSpPr/>
            <p:nvPr/>
          </p:nvSpPr>
          <p:spPr>
            <a:xfrm>
              <a:off x="1094316" y="5991628"/>
              <a:ext cx="2230967" cy="355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Fleishman et al. 2021</a:t>
              </a:r>
            </a:p>
          </p:txBody>
        </p:sp>
        <p:cxnSp>
          <p:nvCxnSpPr>
            <p:cNvPr id="38" name="Straight Arrow Connector 37">
              <a:extLst>
                <a:ext uri="{FF2B5EF4-FFF2-40B4-BE49-F238E27FC236}">
                  <a16:creationId xmlns:a16="http://schemas.microsoft.com/office/drawing/2014/main" id="{652168B8-DF5C-4A47-B9CE-B84A2418DAE7}"/>
                </a:ext>
              </a:extLst>
            </p:cNvPr>
            <p:cNvCxnSpPr>
              <a:cxnSpLocks/>
            </p:cNvCxnSpPr>
            <p:nvPr/>
          </p:nvCxnSpPr>
          <p:spPr>
            <a:xfrm flipV="1">
              <a:off x="2747049" y="5555673"/>
              <a:ext cx="0" cy="36945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60A5DC28-6621-4535-B13A-0043C9FD82DB}"/>
              </a:ext>
            </a:extLst>
          </p:cNvPr>
          <p:cNvGrpSpPr/>
          <p:nvPr/>
        </p:nvGrpSpPr>
        <p:grpSpPr>
          <a:xfrm>
            <a:off x="712326" y="2032000"/>
            <a:ext cx="2612957" cy="1861127"/>
            <a:chOff x="712326" y="2032000"/>
            <a:chExt cx="2612957" cy="1861127"/>
          </a:xfrm>
          <a:solidFill>
            <a:schemeClr val="accent2"/>
          </a:solidFill>
        </p:grpSpPr>
        <p:sp>
          <p:nvSpPr>
            <p:cNvPr id="41" name="Rectangle 40">
              <a:extLst>
                <a:ext uri="{FF2B5EF4-FFF2-40B4-BE49-F238E27FC236}">
                  <a16:creationId xmlns:a16="http://schemas.microsoft.com/office/drawing/2014/main" id="{076206BF-0C79-48DA-A571-974F0703DBD5}"/>
                </a:ext>
              </a:extLst>
            </p:cNvPr>
            <p:cNvSpPr/>
            <p:nvPr/>
          </p:nvSpPr>
          <p:spPr>
            <a:xfrm>
              <a:off x="712326" y="2032000"/>
              <a:ext cx="2612957" cy="53048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Best model parameters</a:t>
              </a:r>
            </a:p>
          </p:txBody>
        </p:sp>
        <p:cxnSp>
          <p:nvCxnSpPr>
            <p:cNvPr id="42" name="Straight Arrow Connector 41">
              <a:extLst>
                <a:ext uri="{FF2B5EF4-FFF2-40B4-BE49-F238E27FC236}">
                  <a16:creationId xmlns:a16="http://schemas.microsoft.com/office/drawing/2014/main" id="{9FCDAA68-6514-4F20-80E0-04E029F0BCFD}"/>
                </a:ext>
              </a:extLst>
            </p:cNvPr>
            <p:cNvCxnSpPr>
              <a:cxnSpLocks/>
            </p:cNvCxnSpPr>
            <p:nvPr/>
          </p:nvCxnSpPr>
          <p:spPr>
            <a:xfrm flipH="1">
              <a:off x="1537855" y="2603946"/>
              <a:ext cx="36945" cy="1289181"/>
            </a:xfrm>
            <a:prstGeom prst="straightConnector1">
              <a:avLst/>
            </a:prstGeom>
            <a:grpFill/>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48" name="Rectangle 47">
            <a:extLst>
              <a:ext uri="{FF2B5EF4-FFF2-40B4-BE49-F238E27FC236}">
                <a16:creationId xmlns:a16="http://schemas.microsoft.com/office/drawing/2014/main" id="{0AF44311-4665-4822-94EB-7DE0DF76887F}"/>
              </a:ext>
            </a:extLst>
          </p:cNvPr>
          <p:cNvSpPr/>
          <p:nvPr/>
        </p:nvSpPr>
        <p:spPr>
          <a:xfrm>
            <a:off x="5079807" y="5983140"/>
            <a:ext cx="2230967" cy="355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Fleishman et al. 2021</a:t>
            </a:r>
          </a:p>
        </p:txBody>
      </p:sp>
      <p:cxnSp>
        <p:nvCxnSpPr>
          <p:cNvPr id="49" name="Straight Arrow Connector 48">
            <a:extLst>
              <a:ext uri="{FF2B5EF4-FFF2-40B4-BE49-F238E27FC236}">
                <a16:creationId xmlns:a16="http://schemas.microsoft.com/office/drawing/2014/main" id="{C6EFAABC-760E-4795-BF8E-549D937D3EAD}"/>
              </a:ext>
            </a:extLst>
          </p:cNvPr>
          <p:cNvCxnSpPr>
            <a:cxnSpLocks/>
          </p:cNvCxnSpPr>
          <p:nvPr/>
        </p:nvCxnSpPr>
        <p:spPr>
          <a:xfrm flipV="1">
            <a:off x="6732540" y="5547185"/>
            <a:ext cx="0" cy="36945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5AFAB699-A150-455C-8ADC-74FED16948E1}"/>
              </a:ext>
            </a:extLst>
          </p:cNvPr>
          <p:cNvSpPr/>
          <p:nvPr/>
        </p:nvSpPr>
        <p:spPr>
          <a:xfrm>
            <a:off x="4425305" y="2096654"/>
            <a:ext cx="4474203" cy="440791"/>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Could this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a,b</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degeneracy be removed? </a:t>
            </a:r>
          </a:p>
        </p:txBody>
      </p:sp>
      <p:sp>
        <p:nvSpPr>
          <p:cNvPr id="52" name="Oval 51">
            <a:extLst>
              <a:ext uri="{FF2B5EF4-FFF2-40B4-BE49-F238E27FC236}">
                <a16:creationId xmlns:a16="http://schemas.microsoft.com/office/drawing/2014/main" id="{681CC312-2247-4DCB-A411-C3042FC8B097}"/>
              </a:ext>
            </a:extLst>
          </p:cNvPr>
          <p:cNvSpPr/>
          <p:nvPr/>
        </p:nvSpPr>
        <p:spPr>
          <a:xfrm rot="2562173">
            <a:off x="3728131" y="3795496"/>
            <a:ext cx="4186531" cy="12668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10ECADB4-721A-4A96-AC7D-5B3271A85EDB}"/>
              </a:ext>
            </a:extLst>
          </p:cNvPr>
          <p:cNvSpPr/>
          <p:nvPr/>
        </p:nvSpPr>
        <p:spPr>
          <a:xfrm>
            <a:off x="4248705" y="6064405"/>
            <a:ext cx="7851926" cy="77659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a:rPr>
              <a:t>We are currently exploring such possibility by constraining the coronal heating models  using multifrequency AR images, now routinely available from EOVSA and SRH, combined with other contextual multi-wavelength data that </a:t>
            </a:r>
            <a:r>
              <a:rPr lang="en-US" sz="1500" dirty="0">
                <a:solidFill>
                  <a:prstClr val="white"/>
                </a:solidFill>
                <a:latin typeface="Calibri" panose="020F0502020204030204"/>
              </a:rPr>
              <a:t>are </a:t>
            </a:r>
            <a:r>
              <a:rPr kumimoji="0" lang="en-US" sz="1500" b="0" i="0" u="none" strike="noStrike" kern="1200" cap="none" spc="0" normalizeH="0" baseline="0" noProof="0" dirty="0">
                <a:ln>
                  <a:noFill/>
                </a:ln>
                <a:solidFill>
                  <a:prstClr val="white"/>
                </a:solidFill>
                <a:effectLst/>
                <a:uLnTx/>
                <a:uFillTx/>
                <a:latin typeface="Calibri" panose="020F0502020204030204"/>
              </a:rPr>
              <a:t>used for validation</a:t>
            </a:r>
          </a:p>
        </p:txBody>
      </p:sp>
      <p:sp>
        <p:nvSpPr>
          <p:cNvPr id="50" name="Rectangle 49">
            <a:extLst>
              <a:ext uri="{FF2B5EF4-FFF2-40B4-BE49-F238E27FC236}">
                <a16:creationId xmlns:a16="http://schemas.microsoft.com/office/drawing/2014/main" id="{D0E00BCA-7AC1-4913-9DB0-699325707BDB}"/>
              </a:ext>
            </a:extLst>
          </p:cNvPr>
          <p:cNvSpPr/>
          <p:nvPr/>
        </p:nvSpPr>
        <p:spPr>
          <a:xfrm>
            <a:off x="4226648" y="1973117"/>
            <a:ext cx="7784302" cy="4503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49578536-5A08-E382-64BC-C178EA7EB3FD}"/>
              </a:ext>
            </a:extLst>
          </p:cNvPr>
          <p:cNvGrpSpPr/>
          <p:nvPr/>
        </p:nvGrpSpPr>
        <p:grpSpPr>
          <a:xfrm>
            <a:off x="4221604" y="2003505"/>
            <a:ext cx="7809471" cy="4157435"/>
            <a:chOff x="1426357" y="1827921"/>
            <a:chExt cx="9366603" cy="4590920"/>
          </a:xfrm>
        </p:grpSpPr>
        <p:sp>
          <p:nvSpPr>
            <p:cNvPr id="8" name="Rectangle 7">
              <a:extLst>
                <a:ext uri="{FF2B5EF4-FFF2-40B4-BE49-F238E27FC236}">
                  <a16:creationId xmlns:a16="http://schemas.microsoft.com/office/drawing/2014/main" id="{405CF11C-6063-A787-1D04-F2B73D196FEC}"/>
                </a:ext>
              </a:extLst>
            </p:cNvPr>
            <p:cNvSpPr/>
            <p:nvPr/>
          </p:nvSpPr>
          <p:spPr>
            <a:xfrm>
              <a:off x="1426357" y="1915378"/>
              <a:ext cx="9366603" cy="4503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t>AR 12924.</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2">
              <a:extLst>
                <a:ext uri="{FF2B5EF4-FFF2-40B4-BE49-F238E27FC236}">
                  <a16:creationId xmlns:a16="http://schemas.microsoft.com/office/drawing/2014/main" id="{A7543BED-50AE-1E68-D1C7-58BB5872F3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6451" y="2125852"/>
              <a:ext cx="4117578" cy="379533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44F0575-C787-DB89-00CC-CDD2AB694224}"/>
                </a:ext>
              </a:extLst>
            </p:cNvPr>
            <p:cNvSpPr txBox="1"/>
            <p:nvPr/>
          </p:nvSpPr>
          <p:spPr>
            <a:xfrm>
              <a:off x="6728660" y="1827921"/>
              <a:ext cx="3699202" cy="4452266"/>
            </a:xfrm>
            <a:prstGeom prst="rect">
              <a:avLst/>
            </a:prstGeom>
            <a:noFill/>
          </p:spPr>
          <p:txBody>
            <a:bodyPr wrap="square" rtlCol="0">
              <a:spAutoFit/>
            </a:bodyPr>
            <a:lstStyle/>
            <a:p>
              <a:r>
                <a:rPr lang="en-US" sz="2800" b="0" i="0" dirty="0">
                  <a:effectLst/>
                  <a:latin typeface="Arial" panose="020B0604020202020204" pitchFamily="34" charset="0"/>
                </a:rPr>
                <a:t>Best parameter region </a:t>
              </a:r>
              <a:r>
                <a:rPr lang="en-US" sz="2800" dirty="0">
                  <a:latin typeface="Arial" panose="020B0604020202020204" pitchFamily="34" charset="0"/>
                </a:rPr>
                <a:t>found for </a:t>
              </a:r>
              <a:r>
                <a:rPr lang="en-US" sz="2800" b="0" i="0" dirty="0">
                  <a:effectLst/>
                  <a:latin typeface="Arial" panose="020B0604020202020204" pitchFamily="34" charset="0"/>
                </a:rPr>
                <a:t>AR 12924 by performing multi-frequency search involving SRH observations at 16 frequencies.</a:t>
              </a:r>
            </a:p>
            <a:p>
              <a:endParaRPr lang="en-US" sz="1600" b="0" i="0" dirty="0">
                <a:effectLst/>
                <a:latin typeface="Arial" panose="020B0604020202020204" pitchFamily="34" charset="0"/>
              </a:endParaRPr>
            </a:p>
            <a:p>
              <a:r>
                <a:rPr lang="en-US" sz="1600">
                  <a:latin typeface="Arial" panose="020B0604020202020204" pitchFamily="34" charset="0"/>
                </a:rPr>
                <a:t>Credits: </a:t>
              </a:r>
              <a:r>
                <a:rPr lang="en-US" sz="1600" dirty="0">
                  <a:latin typeface="Arial" panose="020B0604020202020204" pitchFamily="34" charset="0"/>
                </a:rPr>
                <a:t>Alexey Kuznetsov</a:t>
              </a:r>
              <a:endParaRPr lang="en-US" sz="1600" dirty="0"/>
            </a:p>
          </p:txBody>
        </p:sp>
      </p:grpSp>
      <p:sp>
        <p:nvSpPr>
          <p:cNvPr id="4" name="Slide Number Placeholder 3">
            <a:extLst>
              <a:ext uri="{FF2B5EF4-FFF2-40B4-BE49-F238E27FC236}">
                <a16:creationId xmlns:a16="http://schemas.microsoft.com/office/drawing/2014/main" id="{F2DE3F8D-5EDC-99FF-8E0F-1E28DC9831A3}"/>
              </a:ext>
            </a:extLst>
          </p:cNvPr>
          <p:cNvSpPr>
            <a:spLocks noGrp="1"/>
          </p:cNvSpPr>
          <p:nvPr>
            <p:ph type="sldNum" sz="quarter" idx="12"/>
          </p:nvPr>
        </p:nvSpPr>
        <p:spPr/>
        <p:txBody>
          <a:bodyPr/>
          <a:lstStyle/>
          <a:p>
            <a:fld id="{5F6A7368-F21E-497D-A615-AB533D92FC0A}" type="slidenum">
              <a:rPr lang="en-US" smtClean="0"/>
              <a:t>20</a:t>
            </a:fld>
            <a:endParaRPr lang="en-US"/>
          </a:p>
        </p:txBody>
      </p:sp>
    </p:spTree>
    <p:extLst>
      <p:ext uri="{BB962C8B-B14F-4D97-AF65-F5344CB8AC3E}">
        <p14:creationId xmlns:p14="http://schemas.microsoft.com/office/powerpoint/2010/main" val="2963911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50"/>
                                        </p:tgtEl>
                                      </p:cBhvr>
                                    </p:animEffect>
                                    <p:set>
                                      <p:cBhvr>
                                        <p:cTn id="19" dur="1" fill="hold">
                                          <p:stCondLst>
                                            <p:cond delay="499"/>
                                          </p:stCondLst>
                                        </p:cTn>
                                        <p:tgtEl>
                                          <p:spTgt spid="50"/>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5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5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53"/>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51" grpId="0" animBg="1"/>
      <p:bldP spid="52" grpId="0" animBg="1"/>
      <p:bldP spid="53" grpId="0" animBg="1"/>
      <p:bldP spid="5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Diagram&#10;&#10;Description automatically generated with low confidence">
            <a:extLst>
              <a:ext uri="{FF2B5EF4-FFF2-40B4-BE49-F238E27FC236}">
                <a16:creationId xmlns:a16="http://schemas.microsoft.com/office/drawing/2014/main" id="{1E7038E2-FD98-4A53-8D4D-8E91AB9AFDE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43875" y="643467"/>
            <a:ext cx="8104250" cy="5571066"/>
          </a:xfrm>
          <a:prstGeom prst="rect">
            <a:avLst/>
          </a:prstGeom>
        </p:spPr>
      </p:pic>
      <p:sp>
        <p:nvSpPr>
          <p:cNvPr id="2" name="Date Placeholder 1">
            <a:extLst>
              <a:ext uri="{FF2B5EF4-FFF2-40B4-BE49-F238E27FC236}">
                <a16:creationId xmlns:a16="http://schemas.microsoft.com/office/drawing/2014/main" id="{CFEB5AEF-6A38-874A-26D5-9724B5DB86F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86A245-A43B-47A1-A788-6470523D2181}"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10/30/2023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899F979-A695-4895-BF20-CA9AC3A04FAC}"/>
              </a:ext>
            </a:extLst>
          </p:cNvPr>
          <p:cNvSpPr>
            <a:spLocks noGrp="1"/>
          </p:cNvSpPr>
          <p:nvPr>
            <p:ph type="ftr" sz="quarter" idx="11"/>
          </p:nvPr>
        </p:nvSpPr>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t>GX Simulator-ISSI 2023</a:t>
            </a:r>
          </a:p>
        </p:txBody>
      </p:sp>
      <p:sp>
        <p:nvSpPr>
          <p:cNvPr id="3" name="Slide Number Placeholder 2">
            <a:extLst>
              <a:ext uri="{FF2B5EF4-FFF2-40B4-BE49-F238E27FC236}">
                <a16:creationId xmlns:a16="http://schemas.microsoft.com/office/drawing/2014/main" id="{B434DB62-1476-46BA-5894-8533A58D293F}"/>
              </a:ext>
            </a:extLst>
          </p:cNvPr>
          <p:cNvSpPr>
            <a:spLocks noGrp="1"/>
          </p:cNvSpPr>
          <p:nvPr>
            <p:ph type="sldNum" sz="quarter" idx="12"/>
          </p:nvPr>
        </p:nvSpPr>
        <p:spPr/>
        <p:txBody>
          <a:bodyPr/>
          <a:lstStyle/>
          <a:p>
            <a:fld id="{5F6A7368-F21E-497D-A615-AB533D92FC0A}" type="slidenum">
              <a:rPr lang="en-US" smtClean="0"/>
              <a:t>21</a:t>
            </a:fld>
            <a:endParaRPr lang="en-US"/>
          </a:p>
        </p:txBody>
      </p:sp>
    </p:spTree>
    <p:extLst>
      <p:ext uri="{BB962C8B-B14F-4D97-AF65-F5344CB8AC3E}">
        <p14:creationId xmlns:p14="http://schemas.microsoft.com/office/powerpoint/2010/main" val="25492002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53551-B103-D102-716D-7819122251F5}"/>
              </a:ext>
            </a:extLst>
          </p:cNvPr>
          <p:cNvSpPr>
            <a:spLocks noGrp="1"/>
          </p:cNvSpPr>
          <p:nvPr>
            <p:ph type="title"/>
          </p:nvPr>
        </p:nvSpPr>
        <p:spPr>
          <a:xfrm>
            <a:off x="433465" y="0"/>
            <a:ext cx="11378783" cy="907409"/>
          </a:xfrm>
        </p:spPr>
        <p:txBody>
          <a:bodyPr>
            <a:normAutofit fontScale="90000"/>
          </a:bodyPr>
          <a:lstStyle/>
          <a:p>
            <a:pPr algn="ctr"/>
            <a:r>
              <a:rPr lang="en-US" dirty="0"/>
              <a:t>NEW: </a:t>
            </a:r>
            <a:r>
              <a:rPr lang="en-US" dirty="0" err="1"/>
              <a:t>Gyrolayers</a:t>
            </a:r>
            <a:r>
              <a:rPr lang="en-US" dirty="0"/>
              <a:t> Visualization in GX Simulator</a:t>
            </a:r>
            <a:br>
              <a:rPr lang="en-US" dirty="0"/>
            </a:br>
            <a:r>
              <a:rPr lang="en-US" sz="2700" dirty="0"/>
              <a:t> (gx_display_manager.pro)</a:t>
            </a:r>
            <a:endParaRPr lang="en-US" dirty="0"/>
          </a:p>
        </p:txBody>
      </p:sp>
      <p:sp>
        <p:nvSpPr>
          <p:cNvPr id="4" name="Date Placeholder 3">
            <a:extLst>
              <a:ext uri="{FF2B5EF4-FFF2-40B4-BE49-F238E27FC236}">
                <a16:creationId xmlns:a16="http://schemas.microsoft.com/office/drawing/2014/main" id="{FBF077AE-D6B3-B087-47C6-96AA676575AA}"/>
              </a:ext>
            </a:extLst>
          </p:cNvPr>
          <p:cNvSpPr>
            <a:spLocks noGrp="1"/>
          </p:cNvSpPr>
          <p:nvPr>
            <p:ph type="dt" sz="half" idx="10"/>
          </p:nvPr>
        </p:nvSpPr>
        <p:spPr/>
        <p:txBody>
          <a:bodyPr/>
          <a:lstStyle/>
          <a:p>
            <a:fld id="{4BF4AFC3-F410-45DF-88E1-41186A190981}" type="datetime1">
              <a:rPr lang="en-US" smtClean="0"/>
              <a:t>10/30/2023</a:t>
            </a:fld>
            <a:endParaRPr lang="en-US"/>
          </a:p>
        </p:txBody>
      </p:sp>
      <p:sp>
        <p:nvSpPr>
          <p:cNvPr id="5" name="Footer Placeholder 4">
            <a:extLst>
              <a:ext uri="{FF2B5EF4-FFF2-40B4-BE49-F238E27FC236}">
                <a16:creationId xmlns:a16="http://schemas.microsoft.com/office/drawing/2014/main" id="{0842703F-FB98-D410-9086-319E81CB27BF}"/>
              </a:ext>
            </a:extLst>
          </p:cNvPr>
          <p:cNvSpPr>
            <a:spLocks noGrp="1"/>
          </p:cNvSpPr>
          <p:nvPr>
            <p:ph type="ftr" sz="quarter" idx="11"/>
          </p:nvPr>
        </p:nvSpPr>
        <p:spPr/>
        <p:txBody>
          <a:bodyPr/>
          <a:lstStyle/>
          <a:p>
            <a:r>
              <a:rPr lang="en-US"/>
              <a:t>GX Simulator-ISSI 2023</a:t>
            </a:r>
          </a:p>
        </p:txBody>
      </p:sp>
      <p:pic>
        <p:nvPicPr>
          <p:cNvPr id="19" name="gyrolayers">
            <a:hlinkClick r:id="" action="ppaction://media"/>
            <a:extLst>
              <a:ext uri="{FF2B5EF4-FFF2-40B4-BE49-F238E27FC236}">
                <a16:creationId xmlns:a16="http://schemas.microsoft.com/office/drawing/2014/main" id="{4AC05181-04DB-B81A-DB17-603B53576AE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41802" y="907409"/>
            <a:ext cx="11308396" cy="5682184"/>
          </a:xfrm>
        </p:spPr>
      </p:pic>
      <p:sp>
        <p:nvSpPr>
          <p:cNvPr id="3" name="Slide Number Placeholder 2">
            <a:extLst>
              <a:ext uri="{FF2B5EF4-FFF2-40B4-BE49-F238E27FC236}">
                <a16:creationId xmlns:a16="http://schemas.microsoft.com/office/drawing/2014/main" id="{E3826B19-9391-FE5D-9F65-42482E0C811E}"/>
              </a:ext>
            </a:extLst>
          </p:cNvPr>
          <p:cNvSpPr>
            <a:spLocks noGrp="1"/>
          </p:cNvSpPr>
          <p:nvPr>
            <p:ph type="sldNum" sz="quarter" idx="12"/>
          </p:nvPr>
        </p:nvSpPr>
        <p:spPr/>
        <p:txBody>
          <a:bodyPr/>
          <a:lstStyle/>
          <a:p>
            <a:fld id="{5F6A7368-F21E-497D-A615-AB533D92FC0A}" type="slidenum">
              <a:rPr lang="en-US" smtClean="0"/>
              <a:t>22</a:t>
            </a:fld>
            <a:endParaRPr lang="en-US"/>
          </a:p>
        </p:txBody>
      </p:sp>
    </p:spTree>
    <p:extLst>
      <p:ext uri="{BB962C8B-B14F-4D97-AF65-F5344CB8AC3E}">
        <p14:creationId xmlns:p14="http://schemas.microsoft.com/office/powerpoint/2010/main" val="2081470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00"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22D20-A57A-4DEE-999E-DB325FD77D45}"/>
              </a:ext>
            </a:extLst>
          </p:cNvPr>
          <p:cNvSpPr>
            <a:spLocks noGrp="1"/>
          </p:cNvSpPr>
          <p:nvPr>
            <p:ph type="title"/>
          </p:nvPr>
        </p:nvSpPr>
        <p:spPr>
          <a:xfrm>
            <a:off x="838200" y="365125"/>
            <a:ext cx="10227813" cy="730089"/>
          </a:xfrm>
        </p:spPr>
        <p:txBody>
          <a:bodyPr vert="horz" lIns="91440" tIns="45720" rIns="91440" bIns="45720" rtlCol="0" anchor="ctr">
            <a:noAutofit/>
          </a:bodyPr>
          <a:lstStyle/>
          <a:p>
            <a:r>
              <a:rPr lang="en-US" kern="1200" dirty="0">
                <a:solidFill>
                  <a:schemeClr val="tx1"/>
                </a:solidFill>
                <a:latin typeface="+mj-lt"/>
                <a:ea typeface="+mj-ea"/>
                <a:cs typeface="+mj-cs"/>
              </a:rPr>
              <a:t>EOVSA GYROHARMONICS OPACITY REGIONS</a:t>
            </a:r>
          </a:p>
        </p:txBody>
      </p:sp>
      <p:pic>
        <p:nvPicPr>
          <p:cNvPr id="14" name="Magnetic Field Regions">
            <a:hlinkClick r:id="" action="ppaction://media"/>
            <a:extLst>
              <a:ext uri="{FF2B5EF4-FFF2-40B4-BE49-F238E27FC236}">
                <a16:creationId xmlns:a16="http://schemas.microsoft.com/office/drawing/2014/main" id="{90B96918-9880-45CF-C2E9-6720AD92CB8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6096000" y="1333500"/>
            <a:ext cx="4970463" cy="4970463"/>
          </a:xfrm>
          <a:prstGeom prst="rect">
            <a:avLst/>
          </a:prstGeom>
        </p:spPr>
      </p:pic>
      <p:sp>
        <p:nvSpPr>
          <p:cNvPr id="4" name="Date Placeholder 3">
            <a:extLst>
              <a:ext uri="{FF2B5EF4-FFF2-40B4-BE49-F238E27FC236}">
                <a16:creationId xmlns:a16="http://schemas.microsoft.com/office/drawing/2014/main" id="{E79665EC-3AC1-3BB3-2CEE-BA4A3223DC9F}"/>
              </a:ext>
            </a:extLst>
          </p:cNvPr>
          <p:cNvSpPr>
            <a:spLocks noGrp="1"/>
          </p:cNvSpPr>
          <p:nvPr>
            <p:ph type="dt" sz="half" idx="10"/>
          </p:nvPr>
        </p:nvSpPr>
        <p:spPr/>
        <p:txBody>
          <a:bodyPr vert="horz" lIns="91440" tIns="45720" rIns="91440" bIns="45720" rtlCol="0" anchor="ctr">
            <a:normAutofit/>
          </a:bodyPr>
          <a:lstStyle/>
          <a:p>
            <a:pPr>
              <a:spcAft>
                <a:spcPts val="600"/>
              </a:spcAft>
            </a:pPr>
            <a:fld id="{32E9F73E-CF35-47DB-8E06-C335D3D5089C}" type="datetime1">
              <a:rPr lang="en-US" smtClean="0"/>
              <a:t>10/30/2023</a:t>
            </a:fld>
            <a:endParaRPr lang="en-US"/>
          </a:p>
        </p:txBody>
      </p:sp>
      <p:sp>
        <p:nvSpPr>
          <p:cNvPr id="5" name="Footer Placeholder 4">
            <a:extLst>
              <a:ext uri="{FF2B5EF4-FFF2-40B4-BE49-F238E27FC236}">
                <a16:creationId xmlns:a16="http://schemas.microsoft.com/office/drawing/2014/main" id="{01CBC60A-E705-8C0F-E003-054FC137A9BE}"/>
              </a:ext>
            </a:extLst>
          </p:cNvPr>
          <p:cNvSpPr>
            <a:spLocks noGrp="1"/>
          </p:cNvSpPr>
          <p:nvPr>
            <p:ph type="ftr" sz="quarter" idx="11"/>
          </p:nvPr>
        </p:nvSpPr>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GX Simulator-ISSI 2023</a:t>
            </a:r>
          </a:p>
        </p:txBody>
      </p:sp>
      <p:pic>
        <p:nvPicPr>
          <p:cNvPr id="15" name="Gyroharmonics Regions">
            <a:hlinkClick r:id="" action="ppaction://media"/>
            <a:extLst>
              <a:ext uri="{FF2B5EF4-FFF2-40B4-BE49-F238E27FC236}">
                <a16:creationId xmlns:a16="http://schemas.microsoft.com/office/drawing/2014/main" id="{C5093210-1F02-AB50-F3D1-0461736E621A}"/>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1044117" y="1338020"/>
            <a:ext cx="4966021" cy="4966021"/>
          </a:xfrm>
          <a:prstGeom prst="rect">
            <a:avLst/>
          </a:prstGeom>
        </p:spPr>
      </p:pic>
      <p:sp>
        <p:nvSpPr>
          <p:cNvPr id="3" name="Slide Number Placeholder 2">
            <a:extLst>
              <a:ext uri="{FF2B5EF4-FFF2-40B4-BE49-F238E27FC236}">
                <a16:creationId xmlns:a16="http://schemas.microsoft.com/office/drawing/2014/main" id="{ED7C4A96-EE63-87BC-0213-FBF517E3CF79}"/>
              </a:ext>
            </a:extLst>
          </p:cNvPr>
          <p:cNvSpPr>
            <a:spLocks noGrp="1"/>
          </p:cNvSpPr>
          <p:nvPr>
            <p:ph type="sldNum" sz="quarter" idx="12"/>
          </p:nvPr>
        </p:nvSpPr>
        <p:spPr/>
        <p:txBody>
          <a:bodyPr/>
          <a:lstStyle/>
          <a:p>
            <a:fld id="{5F6A7368-F21E-497D-A615-AB533D92FC0A}" type="slidenum">
              <a:rPr lang="en-US" smtClean="0"/>
              <a:t>23</a:t>
            </a:fld>
            <a:endParaRPr lang="en-US"/>
          </a:p>
        </p:txBody>
      </p:sp>
    </p:spTree>
    <p:extLst>
      <p:ext uri="{BB962C8B-B14F-4D97-AF65-F5344CB8AC3E}">
        <p14:creationId xmlns:p14="http://schemas.microsoft.com/office/powerpoint/2010/main" val="15455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200" fill="hold"/>
                                        <p:tgtEl>
                                          <p:spTgt spid="15"/>
                                        </p:tgtEl>
                                      </p:cBhvr>
                                    </p:cmd>
                                  </p:childTnLst>
                                </p:cTn>
                              </p:par>
                              <p:par>
                                <p:cTn id="7" presetID="1" presetClass="mediacall" presetSubtype="0" fill="hold" nodeType="withEffect">
                                  <p:stCondLst>
                                    <p:cond delay="0"/>
                                  </p:stCondLst>
                                  <p:childTnLst>
                                    <p:cmd type="call" cmd="playFrom(0.0)">
                                      <p:cBhvr>
                                        <p:cTn id="8" dur="820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15"/>
                </p:tgtEl>
              </p:cMediaNode>
            </p:video>
            <p:seq concurrent="1" nextAc="seek">
              <p:cTn id="10" restart="whenNotActive" fill="hold" evtFilter="cancelBubble" nodeType="interactiveSeq">
                <p:stCondLst>
                  <p:cond evt="onClick" delay="0">
                    <p:tgtEl>
                      <p:spTgt spid="1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15"/>
                                        </p:tgtEl>
                                      </p:cBhvr>
                                    </p:cmd>
                                  </p:childTnLst>
                                </p:cTn>
                              </p:par>
                            </p:childTnLst>
                          </p:cTn>
                        </p:par>
                      </p:childTnLst>
                    </p:cTn>
                  </p:par>
                </p:childTnLst>
              </p:cTn>
              <p:nextCondLst>
                <p:cond evt="onClick" delay="0">
                  <p:tgtEl>
                    <p:spTgt spid="15"/>
                  </p:tgtEl>
                </p:cond>
              </p:nextCondLst>
            </p:seq>
            <p:video>
              <p:cMediaNode vol="80000">
                <p:cTn id="15" repeatCount="indefinite" fill="hold" display="0">
                  <p:stCondLst>
                    <p:cond delay="indefinite"/>
                  </p:stCondLst>
                </p:cTn>
                <p:tgtEl>
                  <p:spTgt spid="14"/>
                </p:tgtEl>
              </p:cMediaNode>
            </p:video>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Slide Background Fill">
            <a:extLst>
              <a:ext uri="{FF2B5EF4-FFF2-40B4-BE49-F238E27FC236}">
                <a16:creationId xmlns:a16="http://schemas.microsoft.com/office/drawing/2014/main" id="{03AF1C04-3FEF-41BD-BB84-2F263765B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2DD5E267-EB6F-47DF-ABEF-2C1BED44DA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49" cy="6858000"/>
            <a:chOff x="-2848" y="0"/>
            <a:chExt cx="12188949" cy="6858000"/>
          </a:xfrm>
        </p:grpSpPr>
        <p:sp>
          <p:nvSpPr>
            <p:cNvPr id="19" name="Color Cover">
              <a:extLst>
                <a:ext uri="{FF2B5EF4-FFF2-40B4-BE49-F238E27FC236}">
                  <a16:creationId xmlns:a16="http://schemas.microsoft.com/office/drawing/2014/main" id="{4BA86AA3-0623-4268-861E-ADA01A7C07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Color Cover">
              <a:extLst>
                <a:ext uri="{FF2B5EF4-FFF2-40B4-BE49-F238E27FC236}">
                  <a16:creationId xmlns:a16="http://schemas.microsoft.com/office/drawing/2014/main" id="{72692EF2-4C1F-4ED7-9C00-6CF92783E2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 name="Group 21">
            <a:extLst>
              <a:ext uri="{FF2B5EF4-FFF2-40B4-BE49-F238E27FC236}">
                <a16:creationId xmlns:a16="http://schemas.microsoft.com/office/drawing/2014/main" id="{66828D02-A05D-412B-9F20-B68E970B9FC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1279" y="598259"/>
            <a:ext cx="10889442" cy="5680742"/>
            <a:chOff x="651279" y="598259"/>
            <a:chExt cx="10889442" cy="5680742"/>
          </a:xfrm>
        </p:grpSpPr>
        <p:sp>
          <p:nvSpPr>
            <p:cNvPr id="23" name="Color">
              <a:extLst>
                <a:ext uri="{FF2B5EF4-FFF2-40B4-BE49-F238E27FC236}">
                  <a16:creationId xmlns:a16="http://schemas.microsoft.com/office/drawing/2014/main" id="{A1A8E50E-11DE-480E-A93B-F503760BCC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Color">
              <a:extLst>
                <a:ext uri="{FF2B5EF4-FFF2-40B4-BE49-F238E27FC236}">
                  <a16:creationId xmlns:a16="http://schemas.microsoft.com/office/drawing/2014/main" id="{D2E2EE99-89A4-435B-B61A-3C8B5B2B2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7" name="Picture 6">
            <a:extLst>
              <a:ext uri="{FF2B5EF4-FFF2-40B4-BE49-F238E27FC236}">
                <a16:creationId xmlns:a16="http://schemas.microsoft.com/office/drawing/2014/main" id="{107B26D9-6120-BE14-5232-20262E1073C6}"/>
              </a:ext>
            </a:extLst>
          </p:cNvPr>
          <p:cNvPicPr>
            <a:picLocks noChangeAspect="1"/>
          </p:cNvPicPr>
          <p:nvPr/>
        </p:nvPicPr>
        <p:blipFill rotWithShape="1">
          <a:blip r:embed="rId2"/>
          <a:srcRect l="7006" r="2" b="2"/>
          <a:stretch/>
        </p:blipFill>
        <p:spPr>
          <a:xfrm>
            <a:off x="6677026" y="1020604"/>
            <a:ext cx="4571936" cy="4793474"/>
          </a:xfrm>
          <a:prstGeom prst="rect">
            <a:avLst/>
          </a:prstGeom>
        </p:spPr>
      </p:pic>
      <p:grpSp>
        <p:nvGrpSpPr>
          <p:cNvPr id="26" name="Group 25">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27" name="Freeform: Shape 26">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8" name="Freeform: Shape 27">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9" name="Freeform: Shape 28">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0" name="Freeform: Shape 29">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1" name="Freeform: Shape 30">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2" name="Freeform: Shape 31">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3" name="Freeform: Shape 32">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47C4F793-1E34-0EA3-BFCF-93ECC76388AB}"/>
              </a:ext>
            </a:extLst>
          </p:cNvPr>
          <p:cNvSpPr>
            <a:spLocks noGrp="1"/>
          </p:cNvSpPr>
          <p:nvPr>
            <p:ph type="title"/>
          </p:nvPr>
        </p:nvSpPr>
        <p:spPr>
          <a:xfrm>
            <a:off x="1014985" y="819015"/>
            <a:ext cx="5501548" cy="2353362"/>
          </a:xfrm>
        </p:spPr>
        <p:txBody>
          <a:bodyPr anchor="b">
            <a:normAutofit/>
          </a:bodyPr>
          <a:lstStyle/>
          <a:p>
            <a:r>
              <a:rPr lang="en-US" sz="4800">
                <a:solidFill>
                  <a:schemeClr val="bg1"/>
                </a:solidFill>
              </a:rPr>
              <a:t>Flaring Loops Modeling with GX Simulator</a:t>
            </a:r>
          </a:p>
        </p:txBody>
      </p:sp>
      <p:sp>
        <p:nvSpPr>
          <p:cNvPr id="4" name="Date Placeholder 3">
            <a:extLst>
              <a:ext uri="{FF2B5EF4-FFF2-40B4-BE49-F238E27FC236}">
                <a16:creationId xmlns:a16="http://schemas.microsoft.com/office/drawing/2014/main" id="{5BC5BCA3-A025-DA71-86B1-0EE22683CF08}"/>
              </a:ext>
            </a:extLst>
          </p:cNvPr>
          <p:cNvSpPr>
            <a:spLocks noGrp="1"/>
          </p:cNvSpPr>
          <p:nvPr>
            <p:ph type="dt" sz="half" idx="10"/>
          </p:nvPr>
        </p:nvSpPr>
        <p:spPr>
          <a:xfrm rot="5400000">
            <a:off x="10735056" y="987552"/>
            <a:ext cx="2286000" cy="640080"/>
          </a:xfrm>
        </p:spPr>
        <p:txBody>
          <a:bodyPr anchor="ctr">
            <a:normAutofit/>
          </a:bodyPr>
          <a:lstStyle/>
          <a:p>
            <a:pPr algn="r">
              <a:spcAft>
                <a:spcPts val="600"/>
              </a:spcAft>
            </a:pPr>
            <a:fld id="{46D75CDF-E6D6-4CA4-A599-C55CD00E2AE0}" type="datetime1">
              <a:rPr lang="en-US" sz="1000" smtClean="0">
                <a:solidFill>
                  <a:schemeClr val="tx2"/>
                </a:solidFill>
              </a:rPr>
              <a:t>10/30/2023</a:t>
            </a:fld>
            <a:endParaRPr lang="en-US" sz="1000">
              <a:solidFill>
                <a:schemeClr val="tx2"/>
              </a:solidFill>
            </a:endParaRPr>
          </a:p>
        </p:txBody>
      </p:sp>
      <p:sp>
        <p:nvSpPr>
          <p:cNvPr id="3" name="Content Placeholder 2">
            <a:extLst>
              <a:ext uri="{FF2B5EF4-FFF2-40B4-BE49-F238E27FC236}">
                <a16:creationId xmlns:a16="http://schemas.microsoft.com/office/drawing/2014/main" id="{32795045-4A03-AA6C-7621-1052F1E016B7}"/>
              </a:ext>
            </a:extLst>
          </p:cNvPr>
          <p:cNvSpPr>
            <a:spLocks noGrp="1"/>
          </p:cNvSpPr>
          <p:nvPr>
            <p:ph idx="1"/>
          </p:nvPr>
        </p:nvSpPr>
        <p:spPr>
          <a:xfrm>
            <a:off x="1014985" y="3442089"/>
            <a:ext cx="5501548" cy="2573579"/>
          </a:xfrm>
        </p:spPr>
        <p:txBody>
          <a:bodyPr anchor="t">
            <a:normAutofit/>
          </a:bodyPr>
          <a:lstStyle/>
          <a:p>
            <a:pPr marL="0" indent="0">
              <a:buNone/>
            </a:pPr>
            <a:r>
              <a:rPr lang="en-US" sz="1800" dirty="0">
                <a:solidFill>
                  <a:schemeClr val="bg1"/>
                </a:solidFill>
              </a:rPr>
              <a:t>In this talk I will only provide a few highlights related to flaring loops modeling with GX Simulator. </a:t>
            </a:r>
          </a:p>
          <a:p>
            <a:pPr marL="0" indent="0">
              <a:buNone/>
            </a:pPr>
            <a:r>
              <a:rPr lang="en-US" sz="1800" dirty="0">
                <a:solidFill>
                  <a:schemeClr val="bg1"/>
                </a:solidFill>
              </a:rPr>
              <a:t>For a more detailed presentation on this subject please plan to attend Gregory Fleishman’s presentation on Thursday, WG2+ (A154) : </a:t>
            </a:r>
          </a:p>
          <a:p>
            <a:pPr marL="0" indent="0">
              <a:buNone/>
            </a:pPr>
            <a:r>
              <a:rPr lang="en-US" sz="1800" dirty="0">
                <a:solidFill>
                  <a:schemeClr val="bg1"/>
                </a:solidFill>
              </a:rPr>
              <a:t>- Data-constrained 3D modeling of a solar flare evolution: acceleration, transport, heating, and energy budget </a:t>
            </a:r>
          </a:p>
        </p:txBody>
      </p:sp>
      <p:sp>
        <p:nvSpPr>
          <p:cNvPr id="5" name="Footer Placeholder 4">
            <a:extLst>
              <a:ext uri="{FF2B5EF4-FFF2-40B4-BE49-F238E27FC236}">
                <a16:creationId xmlns:a16="http://schemas.microsoft.com/office/drawing/2014/main" id="{DC6C9006-99F5-0AE1-4A20-5FBDC302DB97}"/>
              </a:ext>
            </a:extLst>
          </p:cNvPr>
          <p:cNvSpPr>
            <a:spLocks noGrp="1"/>
          </p:cNvSpPr>
          <p:nvPr>
            <p:ph type="ftr" sz="quarter" idx="11"/>
          </p:nvPr>
        </p:nvSpPr>
        <p:spPr>
          <a:xfrm rot="5400000">
            <a:off x="10040112" y="4032504"/>
            <a:ext cx="3657600" cy="640080"/>
          </a:xfrm>
        </p:spPr>
        <p:txBody>
          <a:bodyPr anchor="ctr">
            <a:normAutofit/>
          </a:bodyPr>
          <a:lstStyle/>
          <a:p>
            <a:pPr>
              <a:spcAft>
                <a:spcPts val="600"/>
              </a:spcAft>
            </a:pPr>
            <a:r>
              <a:rPr lang="en-US" sz="1000">
                <a:solidFill>
                  <a:schemeClr val="tx2"/>
                </a:solidFill>
              </a:rPr>
              <a:t>GX Simulator-ISSI 2023</a:t>
            </a:r>
          </a:p>
        </p:txBody>
      </p:sp>
      <p:sp>
        <p:nvSpPr>
          <p:cNvPr id="6" name="Slide Number Placeholder 5">
            <a:extLst>
              <a:ext uri="{FF2B5EF4-FFF2-40B4-BE49-F238E27FC236}">
                <a16:creationId xmlns:a16="http://schemas.microsoft.com/office/drawing/2014/main" id="{EBDF238E-5602-0933-1D0E-97A746634C4C}"/>
              </a:ext>
            </a:extLst>
          </p:cNvPr>
          <p:cNvSpPr>
            <a:spLocks noGrp="1"/>
          </p:cNvSpPr>
          <p:nvPr>
            <p:ph type="sldNum" sz="quarter" idx="12"/>
          </p:nvPr>
        </p:nvSpPr>
        <p:spPr/>
        <p:txBody>
          <a:bodyPr/>
          <a:lstStyle/>
          <a:p>
            <a:fld id="{5F6A7368-F21E-497D-A615-AB533D92FC0A}" type="slidenum">
              <a:rPr lang="en-US" smtClean="0"/>
              <a:t>24</a:t>
            </a:fld>
            <a:endParaRPr lang="en-US"/>
          </a:p>
        </p:txBody>
      </p:sp>
    </p:spTree>
    <p:extLst>
      <p:ext uri="{BB962C8B-B14F-4D97-AF65-F5344CB8AC3E}">
        <p14:creationId xmlns:p14="http://schemas.microsoft.com/office/powerpoint/2010/main" val="12341422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3310E-20EF-4C47-8085-34C88D9CC657}"/>
              </a:ext>
            </a:extLst>
          </p:cNvPr>
          <p:cNvSpPr>
            <a:spLocks noGrp="1"/>
          </p:cNvSpPr>
          <p:nvPr>
            <p:ph type="title"/>
          </p:nvPr>
        </p:nvSpPr>
        <p:spPr>
          <a:xfrm>
            <a:off x="609600" y="81912"/>
            <a:ext cx="10972800" cy="1143000"/>
          </a:xfrm>
        </p:spPr>
        <p:txBody>
          <a:bodyPr>
            <a:normAutofit fontScale="90000"/>
          </a:bodyPr>
          <a:lstStyle/>
          <a:p>
            <a:r>
              <a:rPr lang="en-US" dirty="0"/>
              <a:t>Flaring Loops Modeling with GX Simulator</a:t>
            </a:r>
            <a:br>
              <a:rPr lang="en-US" dirty="0"/>
            </a:br>
            <a:r>
              <a:rPr lang="en-US" sz="3600" dirty="0"/>
              <a:t>Nita, Fleishman, Kuznetsov, Kontar, &amp; Gary 2015, </a:t>
            </a:r>
            <a:r>
              <a:rPr lang="fr-FR" sz="3600" dirty="0"/>
              <a:t>ApJ 799, </a:t>
            </a:r>
            <a:r>
              <a:rPr lang="en-US" sz="3600" dirty="0"/>
              <a:t>236</a:t>
            </a:r>
            <a:endParaRPr lang="en-US" dirty="0"/>
          </a:p>
        </p:txBody>
      </p:sp>
      <p:pic>
        <p:nvPicPr>
          <p:cNvPr id="5" name="Content Placeholder 4">
            <a:extLst>
              <a:ext uri="{FF2B5EF4-FFF2-40B4-BE49-F238E27FC236}">
                <a16:creationId xmlns:a16="http://schemas.microsoft.com/office/drawing/2014/main" id="{36F630D2-A734-4307-8CBB-DECFDF8ECE5B}"/>
              </a:ext>
            </a:extLst>
          </p:cNvPr>
          <p:cNvPicPr>
            <a:picLocks noGrp="1" noChangeAspect="1"/>
          </p:cNvPicPr>
          <p:nvPr>
            <p:ph idx="1"/>
          </p:nvPr>
        </p:nvPicPr>
        <p:blipFill>
          <a:blip r:embed="rId3"/>
          <a:stretch>
            <a:fillRect/>
          </a:stretch>
        </p:blipFill>
        <p:spPr>
          <a:xfrm>
            <a:off x="1265273" y="1224912"/>
            <a:ext cx="10139085" cy="5537395"/>
          </a:xfrm>
        </p:spPr>
      </p:pic>
      <p:sp>
        <p:nvSpPr>
          <p:cNvPr id="6" name="Footer Placeholder 5">
            <a:extLst>
              <a:ext uri="{FF2B5EF4-FFF2-40B4-BE49-F238E27FC236}">
                <a16:creationId xmlns:a16="http://schemas.microsoft.com/office/drawing/2014/main" id="{468E0847-6FDD-C542-4990-5DC46953FBCE}"/>
              </a:ext>
            </a:extLst>
          </p:cNvPr>
          <p:cNvSpPr>
            <a:spLocks noGrp="1"/>
          </p:cNvSpPr>
          <p:nvPr>
            <p:ph type="ftr" sz="quarter" idx="11"/>
          </p:nvPr>
        </p:nvSpPr>
        <p:spPr/>
        <p:txBody>
          <a:bodyPr/>
          <a:lstStyle/>
          <a:p>
            <a:r>
              <a:rPr lang="en-US"/>
              <a:t>GX Simulator-ISSI 2023</a:t>
            </a:r>
          </a:p>
        </p:txBody>
      </p:sp>
      <p:sp>
        <p:nvSpPr>
          <p:cNvPr id="3" name="Date Placeholder 2">
            <a:extLst>
              <a:ext uri="{FF2B5EF4-FFF2-40B4-BE49-F238E27FC236}">
                <a16:creationId xmlns:a16="http://schemas.microsoft.com/office/drawing/2014/main" id="{8ADFBA27-FDD3-686F-E11B-F9F1B8F90083}"/>
              </a:ext>
            </a:extLst>
          </p:cNvPr>
          <p:cNvSpPr>
            <a:spLocks noGrp="1"/>
          </p:cNvSpPr>
          <p:nvPr>
            <p:ph type="dt" sz="half" idx="10"/>
          </p:nvPr>
        </p:nvSpPr>
        <p:spPr/>
        <p:txBody>
          <a:bodyPr/>
          <a:lstStyle/>
          <a:p>
            <a:fld id="{9A83AA65-D245-4B38-BE7A-FA644F9A51E9}" type="datetime1">
              <a:rPr lang="en-US" smtClean="0"/>
              <a:t>10/30/2023</a:t>
            </a:fld>
            <a:endParaRPr lang="en-US"/>
          </a:p>
        </p:txBody>
      </p:sp>
      <p:sp>
        <p:nvSpPr>
          <p:cNvPr id="4" name="Slide Number Placeholder 3">
            <a:extLst>
              <a:ext uri="{FF2B5EF4-FFF2-40B4-BE49-F238E27FC236}">
                <a16:creationId xmlns:a16="http://schemas.microsoft.com/office/drawing/2014/main" id="{F0D5144F-E0EA-9F9D-1166-99A2BE086EC7}"/>
              </a:ext>
            </a:extLst>
          </p:cNvPr>
          <p:cNvSpPr>
            <a:spLocks noGrp="1"/>
          </p:cNvSpPr>
          <p:nvPr>
            <p:ph type="sldNum" sz="quarter" idx="12"/>
          </p:nvPr>
        </p:nvSpPr>
        <p:spPr/>
        <p:txBody>
          <a:bodyPr/>
          <a:lstStyle/>
          <a:p>
            <a:fld id="{433F72E2-B969-4D33-B4DC-CA986E2DD195}" type="slidenum">
              <a:rPr lang="en-US" smtClean="0"/>
              <a:t>25</a:t>
            </a:fld>
            <a:endParaRPr lang="en-US"/>
          </a:p>
        </p:txBody>
      </p:sp>
    </p:spTree>
    <p:extLst>
      <p:ext uri="{BB962C8B-B14F-4D97-AF65-F5344CB8AC3E}">
        <p14:creationId xmlns:p14="http://schemas.microsoft.com/office/powerpoint/2010/main" val="39946333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93182-08BF-4DFB-8DC8-BD5212BF91CD}"/>
              </a:ext>
            </a:extLst>
          </p:cNvPr>
          <p:cNvSpPr>
            <a:spLocks noGrp="1"/>
          </p:cNvSpPr>
          <p:nvPr>
            <p:ph type="title"/>
          </p:nvPr>
        </p:nvSpPr>
        <p:spPr/>
        <p:txBody>
          <a:bodyPr>
            <a:normAutofit fontScale="90000"/>
          </a:bodyPr>
          <a:lstStyle/>
          <a:p>
            <a:r>
              <a:rPr lang="en-US" sz="4000" dirty="0"/>
              <a:t>Modeling the peak of the SOL2014-02-16T064620 flare</a:t>
            </a:r>
            <a:br>
              <a:rPr lang="en-US" dirty="0"/>
            </a:br>
            <a:r>
              <a:rPr lang="en-US" sz="3100" dirty="0"/>
              <a:t>Fleishman et al. 2021 ApJ</a:t>
            </a:r>
            <a:endParaRPr lang="en-US" dirty="0"/>
          </a:p>
        </p:txBody>
      </p:sp>
      <p:pic>
        <p:nvPicPr>
          <p:cNvPr id="5" name="p2">
            <a:hlinkClick r:id="" action="ppaction://media"/>
            <a:extLst>
              <a:ext uri="{FF2B5EF4-FFF2-40B4-BE49-F238E27FC236}">
                <a16:creationId xmlns:a16="http://schemas.microsoft.com/office/drawing/2014/main" id="{B48CDBE7-7E37-4A3E-AEC7-0AE13BB6B4F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1675362"/>
            <a:ext cx="4876800" cy="4876800"/>
          </a:xfrm>
          <a:prstGeom prst="rect">
            <a:avLst/>
          </a:prstGeom>
        </p:spPr>
      </p:pic>
      <p:pic>
        <p:nvPicPr>
          <p:cNvPr id="8" name="peak_maps">
            <a:hlinkClick r:id="" action="ppaction://media"/>
            <a:extLst>
              <a:ext uri="{FF2B5EF4-FFF2-40B4-BE49-F238E27FC236}">
                <a16:creationId xmlns:a16="http://schemas.microsoft.com/office/drawing/2014/main" id="{2E969E8C-818C-4A4F-82E9-6E778329C49D}"/>
              </a:ext>
            </a:extLst>
          </p:cNvPr>
          <p:cNvPicPr>
            <a:picLocks noGrp="1" noChangeAspect="1"/>
          </p:cNvPicPr>
          <p:nvPr>
            <p:ph idx="1"/>
            <a:videoFile r:link="rId4"/>
            <p:extLst>
              <p:ext uri="{DAA4B4D4-6D71-4841-9C94-3DE7FCFB9230}">
                <p14:media xmlns:p14="http://schemas.microsoft.com/office/powerpoint/2010/main" r:embed="rId3"/>
              </p:ext>
            </p:extLst>
          </p:nvPr>
        </p:nvPicPr>
        <p:blipFill>
          <a:blip r:embed="rId8"/>
          <a:stretch>
            <a:fillRect/>
          </a:stretch>
        </p:blipFill>
        <p:spPr>
          <a:xfrm>
            <a:off x="4592394" y="1744159"/>
            <a:ext cx="4116387" cy="4525963"/>
          </a:xfrm>
        </p:spPr>
      </p:pic>
      <p:grpSp>
        <p:nvGrpSpPr>
          <p:cNvPr id="14" name="Group 13">
            <a:extLst>
              <a:ext uri="{FF2B5EF4-FFF2-40B4-BE49-F238E27FC236}">
                <a16:creationId xmlns:a16="http://schemas.microsoft.com/office/drawing/2014/main" id="{4DDE56B2-BBC1-4522-8174-8003A809C63B}"/>
              </a:ext>
            </a:extLst>
          </p:cNvPr>
          <p:cNvGrpSpPr/>
          <p:nvPr/>
        </p:nvGrpSpPr>
        <p:grpSpPr>
          <a:xfrm>
            <a:off x="8532935" y="2143583"/>
            <a:ext cx="3387968" cy="3727113"/>
            <a:chOff x="8708781" y="2095500"/>
            <a:chExt cx="3387968" cy="3727113"/>
          </a:xfrm>
        </p:grpSpPr>
        <p:pic>
          <p:nvPicPr>
            <p:cNvPr id="10" name="Picture 9" descr="Chart&#10;&#10;Description automatically generated">
              <a:extLst>
                <a:ext uri="{FF2B5EF4-FFF2-40B4-BE49-F238E27FC236}">
                  <a16:creationId xmlns:a16="http://schemas.microsoft.com/office/drawing/2014/main" id="{D93E2F20-8C1D-4636-AA8A-FB7BEAC8672C}"/>
                </a:ext>
              </a:extLst>
            </p:cNvPr>
            <p:cNvPicPr>
              <a:picLocks noChangeAspect="1"/>
            </p:cNvPicPr>
            <p:nvPr/>
          </p:nvPicPr>
          <p:blipFill>
            <a:blip r:embed="rId9"/>
            <a:stretch>
              <a:fillRect/>
            </a:stretch>
          </p:blipFill>
          <p:spPr>
            <a:xfrm>
              <a:off x="8708781" y="2095500"/>
              <a:ext cx="3387968" cy="1693984"/>
            </a:xfrm>
            <a:prstGeom prst="rect">
              <a:avLst/>
            </a:prstGeom>
          </p:spPr>
        </p:pic>
        <p:pic>
          <p:nvPicPr>
            <p:cNvPr id="13" name="Picture 12">
              <a:extLst>
                <a:ext uri="{FF2B5EF4-FFF2-40B4-BE49-F238E27FC236}">
                  <a16:creationId xmlns:a16="http://schemas.microsoft.com/office/drawing/2014/main" id="{6D73AB71-D4A9-480A-9EA6-2647F6BF851A}"/>
                </a:ext>
              </a:extLst>
            </p:cNvPr>
            <p:cNvPicPr>
              <a:picLocks noChangeAspect="1"/>
            </p:cNvPicPr>
            <p:nvPr/>
          </p:nvPicPr>
          <p:blipFill>
            <a:blip r:embed="rId10"/>
            <a:srcRect/>
            <a:stretch/>
          </p:blipFill>
          <p:spPr>
            <a:xfrm>
              <a:off x="8708781" y="4128629"/>
              <a:ext cx="3387968" cy="1693984"/>
            </a:xfrm>
            <a:prstGeom prst="rect">
              <a:avLst/>
            </a:prstGeom>
          </p:spPr>
        </p:pic>
      </p:grpSp>
      <p:sp>
        <p:nvSpPr>
          <p:cNvPr id="6" name="Footer Placeholder 5">
            <a:extLst>
              <a:ext uri="{FF2B5EF4-FFF2-40B4-BE49-F238E27FC236}">
                <a16:creationId xmlns:a16="http://schemas.microsoft.com/office/drawing/2014/main" id="{D44888D9-B839-8DB6-4561-4EC5537247B3}"/>
              </a:ext>
            </a:extLst>
          </p:cNvPr>
          <p:cNvSpPr>
            <a:spLocks noGrp="1"/>
          </p:cNvSpPr>
          <p:nvPr>
            <p:ph type="ftr" sz="quarter" idx="11"/>
          </p:nvPr>
        </p:nvSpPr>
        <p:spPr/>
        <p:txBody>
          <a:bodyPr/>
          <a:lstStyle/>
          <a:p>
            <a:r>
              <a:rPr lang="en-US"/>
              <a:t>GX Simulator-ISSI 2023</a:t>
            </a:r>
          </a:p>
        </p:txBody>
      </p:sp>
      <p:sp>
        <p:nvSpPr>
          <p:cNvPr id="3" name="Date Placeholder 2">
            <a:extLst>
              <a:ext uri="{FF2B5EF4-FFF2-40B4-BE49-F238E27FC236}">
                <a16:creationId xmlns:a16="http://schemas.microsoft.com/office/drawing/2014/main" id="{7D79566D-98CA-8686-5919-A47C3B0B91EF}"/>
              </a:ext>
            </a:extLst>
          </p:cNvPr>
          <p:cNvSpPr>
            <a:spLocks noGrp="1"/>
          </p:cNvSpPr>
          <p:nvPr>
            <p:ph type="dt" sz="half" idx="10"/>
          </p:nvPr>
        </p:nvSpPr>
        <p:spPr/>
        <p:txBody>
          <a:bodyPr/>
          <a:lstStyle/>
          <a:p>
            <a:fld id="{E22F7281-D5D9-4547-AD37-61DE1CF3FB35}" type="datetime1">
              <a:rPr lang="en-US" smtClean="0"/>
              <a:t>10/30/2023</a:t>
            </a:fld>
            <a:endParaRPr lang="en-US"/>
          </a:p>
        </p:txBody>
      </p:sp>
      <p:sp>
        <p:nvSpPr>
          <p:cNvPr id="4" name="Slide Number Placeholder 3">
            <a:extLst>
              <a:ext uri="{FF2B5EF4-FFF2-40B4-BE49-F238E27FC236}">
                <a16:creationId xmlns:a16="http://schemas.microsoft.com/office/drawing/2014/main" id="{1E77190A-804F-3911-AA42-6F1F325D30D4}"/>
              </a:ext>
            </a:extLst>
          </p:cNvPr>
          <p:cNvSpPr>
            <a:spLocks noGrp="1"/>
          </p:cNvSpPr>
          <p:nvPr>
            <p:ph type="sldNum" sz="quarter" idx="12"/>
          </p:nvPr>
        </p:nvSpPr>
        <p:spPr/>
        <p:txBody>
          <a:bodyPr/>
          <a:lstStyle/>
          <a:p>
            <a:fld id="{433F72E2-B969-4D33-B4DC-CA986E2DD195}" type="slidenum">
              <a:rPr lang="en-US" smtClean="0"/>
              <a:t>26</a:t>
            </a:fld>
            <a:endParaRPr lang="en-US"/>
          </a:p>
        </p:txBody>
      </p:sp>
    </p:spTree>
    <p:extLst>
      <p:ext uri="{BB962C8B-B14F-4D97-AF65-F5344CB8AC3E}">
        <p14:creationId xmlns:p14="http://schemas.microsoft.com/office/powerpoint/2010/main" val="4197216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167" fill="hold"/>
                                        <p:tgtEl>
                                          <p:spTgt spid="5"/>
                                        </p:tgtEl>
                                      </p:cBhvr>
                                    </p:cmd>
                                  </p:childTnLst>
                                </p:cTn>
                              </p:par>
                              <p:par>
                                <p:cTn id="7" presetID="1" presetClass="mediacall" presetSubtype="0" fill="hold" nodeType="withEffect">
                                  <p:stCondLst>
                                    <p:cond delay="0"/>
                                  </p:stCondLst>
                                  <p:childTnLst>
                                    <p:cmd type="call" cmd="playFrom(0.0)">
                                      <p:cBhvr>
                                        <p:cTn id="8" dur="20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5"/>
                </p:tgtEl>
              </p:cMediaNode>
            </p:video>
            <p:video>
              <p:cMediaNode vol="80000">
                <p:cTn id="10" repeatCount="indefinite" fill="hold" display="0">
                  <p:stCondLst>
                    <p:cond delay="indefinite"/>
                  </p:stCondLst>
                </p:cTn>
                <p:tgtEl>
                  <p:spTgt spid="8"/>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06F40A2-C744-DB5D-895D-BDD4CBBA40AD}"/>
              </a:ext>
            </a:extLst>
          </p:cNvPr>
          <p:cNvSpPr>
            <a:spLocks noGrp="1"/>
          </p:cNvSpPr>
          <p:nvPr>
            <p:ph type="title"/>
          </p:nvPr>
        </p:nvSpPr>
        <p:spPr>
          <a:xfrm>
            <a:off x="449037" y="81643"/>
            <a:ext cx="5384286" cy="1317627"/>
          </a:xfrm>
        </p:spPr>
        <p:txBody>
          <a:bodyPr>
            <a:normAutofit fontScale="90000"/>
          </a:bodyPr>
          <a:lstStyle/>
          <a:p>
            <a:r>
              <a:rPr lang="en-US" sz="2700" dirty="0"/>
              <a:t>Revealing the Evolution of Non-thermal Electrons in Solar Flares Using 3D Modeling</a:t>
            </a:r>
            <a:br>
              <a:rPr lang="en-US" dirty="0"/>
            </a:br>
            <a:r>
              <a:rPr lang="en-US" sz="1600" b="0" i="0" dirty="0">
                <a:solidFill>
                  <a:srgbClr val="333333"/>
                </a:solidFill>
                <a:effectLst/>
                <a:latin typeface="-apple-system"/>
              </a:rPr>
              <a:t>Fleishman </a:t>
            </a:r>
            <a:r>
              <a:rPr lang="en-US" sz="1600" b="0" i="1" dirty="0">
                <a:solidFill>
                  <a:srgbClr val="333333"/>
                </a:solidFill>
                <a:effectLst/>
                <a:latin typeface="-apple-system"/>
              </a:rPr>
              <a:t>et al</a:t>
            </a:r>
            <a:r>
              <a:rPr lang="en-US" sz="1600" b="0" i="0" dirty="0">
                <a:solidFill>
                  <a:srgbClr val="333333"/>
                </a:solidFill>
                <a:effectLst/>
                <a:latin typeface="-apple-system"/>
              </a:rPr>
              <a:t> 2018 </a:t>
            </a:r>
            <a:r>
              <a:rPr lang="en-US" sz="1600" b="0" i="1" dirty="0">
                <a:solidFill>
                  <a:srgbClr val="333333"/>
                </a:solidFill>
                <a:effectLst/>
                <a:latin typeface="-apple-system"/>
              </a:rPr>
              <a:t>ApJ</a:t>
            </a:r>
            <a:r>
              <a:rPr lang="en-US" sz="1600" b="0" i="0" dirty="0">
                <a:solidFill>
                  <a:srgbClr val="333333"/>
                </a:solidFill>
                <a:effectLst/>
                <a:latin typeface="-apple-system"/>
              </a:rPr>
              <a:t> </a:t>
            </a:r>
            <a:r>
              <a:rPr lang="en-US" sz="1600" b="1" i="0" dirty="0">
                <a:solidFill>
                  <a:srgbClr val="333333"/>
                </a:solidFill>
                <a:effectLst/>
                <a:latin typeface="-apple-system"/>
              </a:rPr>
              <a:t>859</a:t>
            </a:r>
            <a:r>
              <a:rPr lang="en-US" sz="1600" b="0" i="0" dirty="0">
                <a:solidFill>
                  <a:srgbClr val="333333"/>
                </a:solidFill>
                <a:effectLst/>
                <a:latin typeface="-apple-system"/>
              </a:rPr>
              <a:t> 17</a:t>
            </a:r>
            <a:endParaRPr lang="en-US" dirty="0"/>
          </a:p>
        </p:txBody>
      </p:sp>
      <p:pic>
        <p:nvPicPr>
          <p:cNvPr id="5" name="apjaabae9f8_video">
            <a:hlinkClick r:id="" action="ppaction://media"/>
            <a:extLst>
              <a:ext uri="{FF2B5EF4-FFF2-40B4-BE49-F238E27FC236}">
                <a16:creationId xmlns:a16="http://schemas.microsoft.com/office/drawing/2014/main" id="{AEB5EABE-23AA-5BEE-9A61-E39D0FA47C1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833323" y="273051"/>
            <a:ext cx="4682489" cy="5853113"/>
          </a:xfrm>
          <a:noFill/>
        </p:spPr>
      </p:pic>
      <p:sp>
        <p:nvSpPr>
          <p:cNvPr id="12" name="Text Placeholder 3">
            <a:extLst>
              <a:ext uri="{FF2B5EF4-FFF2-40B4-BE49-F238E27FC236}">
                <a16:creationId xmlns:a16="http://schemas.microsoft.com/office/drawing/2014/main" id="{75B15495-209D-5F7F-AA31-A871D2558A16}"/>
              </a:ext>
            </a:extLst>
          </p:cNvPr>
          <p:cNvSpPr>
            <a:spLocks noGrp="1"/>
          </p:cNvSpPr>
          <p:nvPr>
            <p:ph type="body" sz="half" idx="2"/>
          </p:nvPr>
        </p:nvSpPr>
        <p:spPr>
          <a:xfrm>
            <a:off x="550220" y="1514363"/>
            <a:ext cx="4775624" cy="910429"/>
          </a:xfrm>
        </p:spPr>
        <p:txBody>
          <a:bodyPr>
            <a:normAutofit fontScale="77500" lnSpcReduction="20000"/>
          </a:bodyPr>
          <a:lstStyle/>
          <a:p>
            <a:r>
              <a:rPr lang="en-US" sz="2800" b="0" i="0" dirty="0">
                <a:solidFill>
                  <a:srgbClr val="333333"/>
                </a:solidFill>
                <a:effectLst/>
                <a:latin typeface="-apple-system"/>
              </a:rPr>
              <a:t>SOL2015-06-22T17:50 flare. The evolution of the number density of the non-thermal electron distributions</a:t>
            </a:r>
            <a:endParaRPr lang="en-US" sz="2000" b="0" i="0" dirty="0">
              <a:solidFill>
                <a:srgbClr val="333333"/>
              </a:solidFill>
              <a:effectLst/>
              <a:latin typeface="-apple-system"/>
            </a:endParaRPr>
          </a:p>
        </p:txBody>
      </p:sp>
      <p:sp>
        <p:nvSpPr>
          <p:cNvPr id="4" name="Footer Placeholder 3">
            <a:extLst>
              <a:ext uri="{FF2B5EF4-FFF2-40B4-BE49-F238E27FC236}">
                <a16:creationId xmlns:a16="http://schemas.microsoft.com/office/drawing/2014/main" id="{AAB5A171-F71F-89A5-1C57-65FB75A56F63}"/>
              </a:ext>
            </a:extLst>
          </p:cNvPr>
          <p:cNvSpPr>
            <a:spLocks noGrp="1"/>
          </p:cNvSpPr>
          <p:nvPr>
            <p:ph type="ftr" sz="quarter" idx="11"/>
          </p:nvPr>
        </p:nvSpPr>
        <p:spPr>
          <a:xfrm>
            <a:off x="4165600" y="6356351"/>
            <a:ext cx="3860800" cy="365125"/>
          </a:xfrm>
        </p:spPr>
        <p:txBody>
          <a:bodyPr anchor="ctr">
            <a:normAutofit/>
          </a:bodyPr>
          <a:lstStyle/>
          <a:p>
            <a:pPr>
              <a:spcAft>
                <a:spcPts val="600"/>
              </a:spcAft>
            </a:pPr>
            <a:r>
              <a:rPr lang="en-US"/>
              <a:t>GX Simulator-ISSI 2023</a:t>
            </a:r>
          </a:p>
        </p:txBody>
      </p:sp>
      <p:pic>
        <p:nvPicPr>
          <p:cNvPr id="7" name="Picture 6" descr="Diagram, engineering drawing&#10;&#10;Description automatically generated">
            <a:extLst>
              <a:ext uri="{FF2B5EF4-FFF2-40B4-BE49-F238E27FC236}">
                <a16:creationId xmlns:a16="http://schemas.microsoft.com/office/drawing/2014/main" id="{36DC8CA9-95F5-720F-D88D-C4C52BA9D8F3}"/>
              </a:ext>
            </a:extLst>
          </p:cNvPr>
          <p:cNvPicPr>
            <a:picLocks noChangeAspect="1"/>
          </p:cNvPicPr>
          <p:nvPr/>
        </p:nvPicPr>
        <p:blipFill>
          <a:blip r:embed="rId5"/>
          <a:stretch>
            <a:fillRect/>
          </a:stretch>
        </p:blipFill>
        <p:spPr>
          <a:xfrm>
            <a:off x="550220" y="2574059"/>
            <a:ext cx="4775624" cy="3294206"/>
          </a:xfrm>
          <a:prstGeom prst="rect">
            <a:avLst/>
          </a:prstGeom>
        </p:spPr>
      </p:pic>
      <p:sp>
        <p:nvSpPr>
          <p:cNvPr id="2" name="Date Placeholder 1">
            <a:extLst>
              <a:ext uri="{FF2B5EF4-FFF2-40B4-BE49-F238E27FC236}">
                <a16:creationId xmlns:a16="http://schemas.microsoft.com/office/drawing/2014/main" id="{1D2B2DAB-5B1F-DB98-75EA-B21E2104DE35}"/>
              </a:ext>
            </a:extLst>
          </p:cNvPr>
          <p:cNvSpPr>
            <a:spLocks noGrp="1"/>
          </p:cNvSpPr>
          <p:nvPr>
            <p:ph type="dt" sz="half" idx="10"/>
          </p:nvPr>
        </p:nvSpPr>
        <p:spPr/>
        <p:txBody>
          <a:bodyPr/>
          <a:lstStyle/>
          <a:p>
            <a:fld id="{29DD1F2C-AA63-4017-8506-8546243829BF}" type="datetime1">
              <a:rPr lang="en-US" smtClean="0"/>
              <a:t>10/30/2023</a:t>
            </a:fld>
            <a:endParaRPr lang="en-US"/>
          </a:p>
        </p:txBody>
      </p:sp>
      <p:sp>
        <p:nvSpPr>
          <p:cNvPr id="3" name="Slide Number Placeholder 2">
            <a:extLst>
              <a:ext uri="{FF2B5EF4-FFF2-40B4-BE49-F238E27FC236}">
                <a16:creationId xmlns:a16="http://schemas.microsoft.com/office/drawing/2014/main" id="{421A11B3-D787-DDD5-F84E-5C735A4D4D84}"/>
              </a:ext>
            </a:extLst>
          </p:cNvPr>
          <p:cNvSpPr>
            <a:spLocks noGrp="1"/>
          </p:cNvSpPr>
          <p:nvPr>
            <p:ph type="sldNum" sz="quarter" idx="12"/>
          </p:nvPr>
        </p:nvSpPr>
        <p:spPr/>
        <p:txBody>
          <a:bodyPr/>
          <a:lstStyle/>
          <a:p>
            <a:fld id="{433F72E2-B969-4D33-B4DC-CA986E2DD195}" type="slidenum">
              <a:rPr lang="en-US" smtClean="0"/>
              <a:t>27</a:t>
            </a:fld>
            <a:endParaRPr lang="en-US"/>
          </a:p>
        </p:txBody>
      </p:sp>
    </p:spTree>
    <p:extLst>
      <p:ext uri="{BB962C8B-B14F-4D97-AF65-F5344CB8AC3E}">
        <p14:creationId xmlns:p14="http://schemas.microsoft.com/office/powerpoint/2010/main" val="4066375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9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37EBB8A-7387-1CFE-C2FA-195FCDA4EB5C}"/>
              </a:ext>
            </a:extLst>
          </p:cNvPr>
          <p:cNvPicPr>
            <a:picLocks noGrp="1" noChangeAspect="1"/>
          </p:cNvPicPr>
          <p:nvPr>
            <p:ph idx="1"/>
          </p:nvPr>
        </p:nvPicPr>
        <p:blipFill rotWithShape="1">
          <a:blip r:embed="rId2"/>
          <a:srcRect t="14539" b="14539"/>
          <a:stretch/>
        </p:blipFill>
        <p:spPr>
          <a:xfrm>
            <a:off x="-1161587" y="10"/>
            <a:ext cx="9669642" cy="6857990"/>
          </a:xfrm>
          <a:prstGeom prst="rect">
            <a:avLst/>
          </a:prstGeom>
        </p:spPr>
      </p:pic>
      <p:sp>
        <p:nvSpPr>
          <p:cNvPr id="2" name="Title 1">
            <a:extLst>
              <a:ext uri="{FF2B5EF4-FFF2-40B4-BE49-F238E27FC236}">
                <a16:creationId xmlns:a16="http://schemas.microsoft.com/office/drawing/2014/main" id="{20AD9866-E088-4268-1193-7BE506F2B84A}"/>
              </a:ext>
            </a:extLst>
          </p:cNvPr>
          <p:cNvSpPr>
            <a:spLocks noGrp="1"/>
          </p:cNvSpPr>
          <p:nvPr>
            <p:ph type="title"/>
          </p:nvPr>
        </p:nvSpPr>
        <p:spPr>
          <a:xfrm>
            <a:off x="7935402" y="187693"/>
            <a:ext cx="3922922" cy="6533782"/>
          </a:xfrm>
          <a:noFill/>
        </p:spPr>
        <p:txBody>
          <a:bodyPr vert="horz" lIns="91440" tIns="45720" rIns="91440" bIns="45720" rtlCol="0" anchor="b">
            <a:normAutofit fontScale="90000"/>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effectLst/>
                <a:uLnTx/>
                <a:uFillTx/>
                <a:latin typeface="Calibri" panose="020F0502020204030204"/>
                <a:ea typeface="+mn-ea"/>
                <a:cs typeface="+mn-cs"/>
              </a:rPr>
              <a:t>New GX Simulator Feature </a:t>
            </a:r>
            <a:b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Ability to rotate the 3D model to any </a:t>
            </a:r>
            <a:r>
              <a:rPr lang="en-US" sz="2400" dirty="0">
                <a:solidFill>
                  <a:prstClr val="black"/>
                </a:solidFill>
                <a:latin typeface="Calibri" panose="020F0502020204030204"/>
                <a:ea typeface="+mn-ea"/>
                <a:cs typeface="+mn-cs"/>
              </a:rPr>
              <a:t>spacecraft LOS direction( e.g.,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Solar Orbiter) and compare it with available multiwavelength data obtained from that view.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Thus, the users may use this functionality to identify a magnetic field line that may serve as the axis of a flaring fluxtube to be modeled with GX Simulator and generate multi-wavelength synthetic maps from </a:t>
            </a:r>
            <a:r>
              <a:rPr lang="en-US" sz="2400" dirty="0">
                <a:solidFill>
                  <a:prstClr val="black"/>
                </a:solidFill>
                <a:latin typeface="Calibri" panose="020F0502020204030204"/>
                <a:ea typeface="+mn-ea"/>
                <a:cs typeface="+mn-cs"/>
              </a:rPr>
              <a:t>stereoscopic</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standpoints.</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Date Placeholder 2">
            <a:extLst>
              <a:ext uri="{FF2B5EF4-FFF2-40B4-BE49-F238E27FC236}">
                <a16:creationId xmlns:a16="http://schemas.microsoft.com/office/drawing/2014/main" id="{C9F5FF2F-D614-BFD5-D79F-C73CDC59B359}"/>
              </a:ext>
            </a:extLst>
          </p:cNvPr>
          <p:cNvSpPr>
            <a:spLocks noGrp="1"/>
          </p:cNvSpPr>
          <p:nvPr>
            <p:ph type="dt" sz="half" idx="10"/>
          </p:nvPr>
        </p:nvSpPr>
        <p:spPr/>
        <p:txBody>
          <a:bodyPr/>
          <a:lstStyle/>
          <a:p>
            <a:fld id="{3913FDEB-72ED-471F-BA26-F0220EC98C03}" type="datetime1">
              <a:rPr lang="en-US" smtClean="0"/>
              <a:t>10/30/2023</a:t>
            </a:fld>
            <a:endParaRPr lang="en-US"/>
          </a:p>
        </p:txBody>
      </p:sp>
      <p:sp>
        <p:nvSpPr>
          <p:cNvPr id="5" name="Footer Placeholder 4">
            <a:extLst>
              <a:ext uri="{FF2B5EF4-FFF2-40B4-BE49-F238E27FC236}">
                <a16:creationId xmlns:a16="http://schemas.microsoft.com/office/drawing/2014/main" id="{0AEB66E1-8517-6366-C483-07C44FA1FE68}"/>
              </a:ext>
            </a:extLst>
          </p:cNvPr>
          <p:cNvSpPr>
            <a:spLocks noGrp="1"/>
          </p:cNvSpPr>
          <p:nvPr>
            <p:ph type="ftr" sz="quarter" idx="11"/>
          </p:nvPr>
        </p:nvSpPr>
        <p:spPr/>
        <p:txBody>
          <a:bodyPr/>
          <a:lstStyle/>
          <a:p>
            <a:r>
              <a:rPr lang="en-US"/>
              <a:t>GX Simulator-ISSI 2023</a:t>
            </a:r>
          </a:p>
        </p:txBody>
      </p:sp>
      <p:sp>
        <p:nvSpPr>
          <p:cNvPr id="4" name="Slide Number Placeholder 3">
            <a:extLst>
              <a:ext uri="{FF2B5EF4-FFF2-40B4-BE49-F238E27FC236}">
                <a16:creationId xmlns:a16="http://schemas.microsoft.com/office/drawing/2014/main" id="{032EA5E6-71B5-8DF9-1C54-21ABA558C796}"/>
              </a:ext>
            </a:extLst>
          </p:cNvPr>
          <p:cNvSpPr>
            <a:spLocks noGrp="1"/>
          </p:cNvSpPr>
          <p:nvPr>
            <p:ph type="sldNum" sz="quarter" idx="12"/>
          </p:nvPr>
        </p:nvSpPr>
        <p:spPr/>
        <p:txBody>
          <a:bodyPr/>
          <a:lstStyle/>
          <a:p>
            <a:fld id="{5F6A7368-F21E-497D-A615-AB533D92FC0A}" type="slidenum">
              <a:rPr lang="en-US" smtClean="0"/>
              <a:t>28</a:t>
            </a:fld>
            <a:endParaRPr lang="en-US"/>
          </a:p>
        </p:txBody>
      </p:sp>
      <p:grpSp>
        <p:nvGrpSpPr>
          <p:cNvPr id="10" name="Group 9">
            <a:extLst>
              <a:ext uri="{FF2B5EF4-FFF2-40B4-BE49-F238E27FC236}">
                <a16:creationId xmlns:a16="http://schemas.microsoft.com/office/drawing/2014/main" id="{6B2336A2-50EC-E9A9-0AE3-B46A8FB85531}"/>
              </a:ext>
            </a:extLst>
          </p:cNvPr>
          <p:cNvGrpSpPr/>
          <p:nvPr/>
        </p:nvGrpSpPr>
        <p:grpSpPr>
          <a:xfrm>
            <a:off x="642695" y="-1220"/>
            <a:ext cx="6938052" cy="6859210"/>
            <a:chOff x="642695" y="-1220"/>
            <a:chExt cx="6938052" cy="6859210"/>
          </a:xfrm>
        </p:grpSpPr>
        <p:pic>
          <p:nvPicPr>
            <p:cNvPr id="8" name="Picture 7" descr="A picture containing text, diagram, screenshot&#10;&#10;Description automatically generated">
              <a:extLst>
                <a:ext uri="{FF2B5EF4-FFF2-40B4-BE49-F238E27FC236}">
                  <a16:creationId xmlns:a16="http://schemas.microsoft.com/office/drawing/2014/main" id="{D4D46BA8-6636-349E-59FF-31DE671EDDCE}"/>
                </a:ext>
              </a:extLst>
            </p:cNvPr>
            <p:cNvPicPr>
              <a:picLocks noChangeAspect="1"/>
            </p:cNvPicPr>
            <p:nvPr/>
          </p:nvPicPr>
          <p:blipFill>
            <a:blip r:embed="rId3"/>
            <a:stretch>
              <a:fillRect/>
            </a:stretch>
          </p:blipFill>
          <p:spPr>
            <a:xfrm>
              <a:off x="642695" y="-1220"/>
              <a:ext cx="6938052" cy="6859210"/>
            </a:xfrm>
            <a:prstGeom prst="rect">
              <a:avLst/>
            </a:prstGeom>
          </p:spPr>
        </p:pic>
        <p:sp>
          <p:nvSpPr>
            <p:cNvPr id="9" name="TextBox 8">
              <a:extLst>
                <a:ext uri="{FF2B5EF4-FFF2-40B4-BE49-F238E27FC236}">
                  <a16:creationId xmlns:a16="http://schemas.microsoft.com/office/drawing/2014/main" id="{3C408E13-694A-001A-77F5-F676EE12955A}"/>
                </a:ext>
              </a:extLst>
            </p:cNvPr>
            <p:cNvSpPr txBox="1"/>
            <p:nvPr/>
          </p:nvSpPr>
          <p:spPr>
            <a:xfrm>
              <a:off x="2449631" y="5746282"/>
              <a:ext cx="4769318" cy="369332"/>
            </a:xfrm>
            <a:prstGeom prst="rect">
              <a:avLst/>
            </a:prstGeom>
            <a:noFill/>
          </p:spPr>
          <p:txBody>
            <a:bodyPr wrap="square" rtlCol="0">
              <a:spAutoFit/>
            </a:bodyPr>
            <a:lstStyle/>
            <a:p>
              <a:r>
                <a:rPr lang="en-US" dirty="0"/>
                <a:t>Credits: </a:t>
              </a:r>
              <a:r>
                <a:rPr lang="en-US" dirty="0" err="1"/>
                <a:t>Säm</a:t>
              </a:r>
              <a:r>
                <a:rPr lang="en-US" dirty="0"/>
                <a:t> Krucker and Andrea Battaglia</a:t>
              </a:r>
            </a:p>
          </p:txBody>
        </p:sp>
      </p:grpSp>
    </p:spTree>
    <p:extLst>
      <p:ext uri="{BB962C8B-B14F-4D97-AF65-F5344CB8AC3E}">
        <p14:creationId xmlns:p14="http://schemas.microsoft.com/office/powerpoint/2010/main" val="252337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49B2E1-7AF0-6668-467B-4CA03BF99CB9}"/>
              </a:ext>
            </a:extLst>
          </p:cNvPr>
          <p:cNvSpPr>
            <a:spLocks noGrp="1"/>
          </p:cNvSpPr>
          <p:nvPr>
            <p:ph type="title"/>
          </p:nvPr>
        </p:nvSpPr>
        <p:spPr>
          <a:xfrm>
            <a:off x="686834" y="1153572"/>
            <a:ext cx="3200400" cy="4461163"/>
          </a:xfrm>
        </p:spPr>
        <p:txBody>
          <a:bodyPr>
            <a:normAutofit/>
          </a:bodyPr>
          <a:lstStyle/>
          <a:p>
            <a:r>
              <a:rPr lang="en-US">
                <a:solidFill>
                  <a:srgbClr val="FFFFFF"/>
                </a:solidFill>
              </a:rPr>
              <a:t>Concluding Remarks</a:t>
            </a:r>
          </a:p>
        </p:txBody>
      </p:sp>
      <p:sp>
        <p:nvSpPr>
          <p:cNvPr id="8" name="Arc 1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54E0DEA-12AB-CCD3-7097-C5B203DB59BE}"/>
              </a:ext>
            </a:extLst>
          </p:cNvPr>
          <p:cNvSpPr>
            <a:spLocks noGrp="1"/>
          </p:cNvSpPr>
          <p:nvPr>
            <p:ph idx="1"/>
          </p:nvPr>
        </p:nvSpPr>
        <p:spPr>
          <a:xfrm>
            <a:off x="4447308" y="591344"/>
            <a:ext cx="6906491" cy="5585619"/>
          </a:xfrm>
        </p:spPr>
        <p:txBody>
          <a:bodyPr anchor="ctr">
            <a:normAutofit/>
          </a:bodyPr>
          <a:lstStyle/>
          <a:p>
            <a:r>
              <a:rPr lang="en-US" sz="1800" dirty="0"/>
              <a:t>GX Simulator is now mature enough to address various modeling needs in both flare and AR science. </a:t>
            </a:r>
          </a:p>
          <a:p>
            <a:r>
              <a:rPr lang="en-US" sz="1800" dirty="0"/>
              <a:t>It offers convenient automatic ways to build 3D models, fine tune them, generate synthetic observables, perform data-to-model comparison, and, eventually produce 3D models compatible with all available observational constraints.</a:t>
            </a:r>
          </a:p>
          <a:p>
            <a:r>
              <a:rPr lang="en-US" sz="1800" dirty="0"/>
              <a:t>Nevertheless, to expand its functionality as needed to address various science aspects increasingly demanding more sophisticated modeling approaches, incremental upgrades are released as they become available.  </a:t>
            </a:r>
          </a:p>
          <a:p>
            <a:r>
              <a:rPr lang="en-US" sz="1800" dirty="0"/>
              <a:t>A series of major upgrades is planned for the near future, which will be appropriately publicized as they become available. </a:t>
            </a:r>
          </a:p>
          <a:p>
            <a:r>
              <a:rPr lang="en-US" sz="1800" dirty="0"/>
              <a:t>In addition, to address the need for increased computational efficiency, to improve its OS platform independence, and to potentially increase its user base by becoming less dependent on the proprietary nature of the IDL programming language, a gradual transition of the GX Simulator software infrastructure to modern, more widely used, open-source languages, such as Python, as well as Jupiter notebook integration is being considered over the long term by the development team.</a:t>
            </a:r>
          </a:p>
        </p:txBody>
      </p:sp>
      <p:sp>
        <p:nvSpPr>
          <p:cNvPr id="4" name="Date Placeholder 3">
            <a:extLst>
              <a:ext uri="{FF2B5EF4-FFF2-40B4-BE49-F238E27FC236}">
                <a16:creationId xmlns:a16="http://schemas.microsoft.com/office/drawing/2014/main" id="{11E30D18-58A8-B668-FFF4-D9A9398D8B31}"/>
              </a:ext>
            </a:extLst>
          </p:cNvPr>
          <p:cNvSpPr>
            <a:spLocks noGrp="1"/>
          </p:cNvSpPr>
          <p:nvPr>
            <p:ph type="dt" sz="half" idx="10"/>
          </p:nvPr>
        </p:nvSpPr>
        <p:spPr>
          <a:xfrm>
            <a:off x="838200" y="6356350"/>
            <a:ext cx="1639957" cy="365125"/>
          </a:xfrm>
        </p:spPr>
        <p:txBody>
          <a:bodyPr>
            <a:normAutofit/>
          </a:bodyPr>
          <a:lstStyle/>
          <a:p>
            <a:pPr>
              <a:spcAft>
                <a:spcPts val="600"/>
              </a:spcAft>
            </a:pPr>
            <a:fld id="{E4E7BAFA-944A-472A-8CB9-4D060C48431F}" type="datetime1">
              <a:rPr lang="en-US" smtClean="0">
                <a:solidFill>
                  <a:srgbClr val="FFFFFF"/>
                </a:solidFill>
              </a:rPr>
              <a:t>10/30/2023</a:t>
            </a:fld>
            <a:endParaRPr lang="en-US">
              <a:solidFill>
                <a:srgbClr val="FFFFFF"/>
              </a:solidFill>
            </a:endParaRPr>
          </a:p>
        </p:txBody>
      </p:sp>
      <p:sp>
        <p:nvSpPr>
          <p:cNvPr id="5" name="Footer Placeholder 4">
            <a:extLst>
              <a:ext uri="{FF2B5EF4-FFF2-40B4-BE49-F238E27FC236}">
                <a16:creationId xmlns:a16="http://schemas.microsoft.com/office/drawing/2014/main" id="{043A5D17-14AD-2A02-CCA1-84E225800756}"/>
              </a:ext>
            </a:extLst>
          </p:cNvPr>
          <p:cNvSpPr>
            <a:spLocks noGrp="1"/>
          </p:cNvSpPr>
          <p:nvPr>
            <p:ph type="ftr" sz="quarter" idx="11"/>
          </p:nvPr>
        </p:nvSpPr>
        <p:spPr>
          <a:xfrm>
            <a:off x="4038600" y="6356350"/>
            <a:ext cx="5251174" cy="365125"/>
          </a:xfrm>
        </p:spPr>
        <p:txBody>
          <a:bodyPr>
            <a:normAutofit/>
          </a:bodyPr>
          <a:lstStyle/>
          <a:p>
            <a:pPr>
              <a:spcAft>
                <a:spcPts val="600"/>
              </a:spcAft>
            </a:pPr>
            <a:r>
              <a:rPr lang="en-US"/>
              <a:t>GX Simulator-ISSI 2023</a:t>
            </a:r>
          </a:p>
        </p:txBody>
      </p:sp>
      <p:pic>
        <p:nvPicPr>
          <p:cNvPr id="6" name="Picture 5" descr="A qr code on a circular white surface&#10;&#10;Description automatically generated with low confidence">
            <a:extLst>
              <a:ext uri="{FF2B5EF4-FFF2-40B4-BE49-F238E27FC236}">
                <a16:creationId xmlns:a16="http://schemas.microsoft.com/office/drawing/2014/main" id="{8766F011-A63B-808C-C871-D656ABA72A77}"/>
              </a:ext>
            </a:extLst>
          </p:cNvPr>
          <p:cNvPicPr>
            <a:picLocks noChangeAspect="1"/>
          </p:cNvPicPr>
          <p:nvPr/>
        </p:nvPicPr>
        <p:blipFill>
          <a:blip r:embed="rId2"/>
          <a:stretch>
            <a:fillRect/>
          </a:stretch>
        </p:blipFill>
        <p:spPr>
          <a:xfrm>
            <a:off x="520278" y="3944025"/>
            <a:ext cx="2275800" cy="2275800"/>
          </a:xfrm>
          <a:prstGeom prst="rect">
            <a:avLst/>
          </a:prstGeom>
        </p:spPr>
      </p:pic>
      <p:sp>
        <p:nvSpPr>
          <p:cNvPr id="7" name="Slide Number Placeholder 6">
            <a:extLst>
              <a:ext uri="{FF2B5EF4-FFF2-40B4-BE49-F238E27FC236}">
                <a16:creationId xmlns:a16="http://schemas.microsoft.com/office/drawing/2014/main" id="{445F5464-8768-B8B2-7D38-C85DAC911829}"/>
              </a:ext>
            </a:extLst>
          </p:cNvPr>
          <p:cNvSpPr>
            <a:spLocks noGrp="1"/>
          </p:cNvSpPr>
          <p:nvPr>
            <p:ph type="sldNum" sz="quarter" idx="12"/>
          </p:nvPr>
        </p:nvSpPr>
        <p:spPr/>
        <p:txBody>
          <a:bodyPr/>
          <a:lstStyle/>
          <a:p>
            <a:fld id="{5F6A7368-F21E-497D-A615-AB533D92FC0A}" type="slidenum">
              <a:rPr lang="en-US" smtClean="0"/>
              <a:t>29</a:t>
            </a:fld>
            <a:endParaRPr lang="en-US"/>
          </a:p>
        </p:txBody>
      </p:sp>
    </p:spTree>
    <p:extLst>
      <p:ext uri="{BB962C8B-B14F-4D97-AF65-F5344CB8AC3E}">
        <p14:creationId xmlns:p14="http://schemas.microsoft.com/office/powerpoint/2010/main" val="11689435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AFC8D-7142-42E2-9A8C-6C80C13DFAFD}"/>
              </a:ext>
            </a:extLst>
          </p:cNvPr>
          <p:cNvSpPr>
            <a:spLocks noGrp="1"/>
          </p:cNvSpPr>
          <p:nvPr>
            <p:ph type="ctrTitle"/>
          </p:nvPr>
        </p:nvSpPr>
        <p:spPr>
          <a:xfrm>
            <a:off x="136281" y="411481"/>
            <a:ext cx="4699488" cy="498523"/>
          </a:xfrm>
          <a:noFill/>
        </p:spPr>
        <p:txBody>
          <a:bodyPr>
            <a:normAutofit fontScale="90000"/>
          </a:bodyPr>
          <a:lstStyle/>
          <a:p>
            <a:pPr algn="l"/>
            <a:r>
              <a:rPr lang="en-US" sz="3700" b="1" dirty="0">
                <a:latin typeface="+mn-lt"/>
              </a:rPr>
              <a:t>GX Simulator Framework</a:t>
            </a:r>
          </a:p>
        </p:txBody>
      </p:sp>
      <p:sp>
        <p:nvSpPr>
          <p:cNvPr id="3" name="Subtitle 2">
            <a:extLst>
              <a:ext uri="{FF2B5EF4-FFF2-40B4-BE49-F238E27FC236}">
                <a16:creationId xmlns:a16="http://schemas.microsoft.com/office/drawing/2014/main" id="{D2A99899-A131-45F0-84D5-10E0BD04FD62}"/>
              </a:ext>
            </a:extLst>
          </p:cNvPr>
          <p:cNvSpPr>
            <a:spLocks noGrp="1"/>
          </p:cNvSpPr>
          <p:nvPr>
            <p:ph type="subTitle" idx="1"/>
          </p:nvPr>
        </p:nvSpPr>
        <p:spPr>
          <a:xfrm>
            <a:off x="602949" y="1150099"/>
            <a:ext cx="3377184" cy="4064558"/>
          </a:xfrm>
          <a:noFill/>
        </p:spPr>
        <p:txBody>
          <a:bodyPr>
            <a:normAutofit/>
          </a:bodyPr>
          <a:lstStyle/>
          <a:p>
            <a:pPr algn="l">
              <a:spcBef>
                <a:spcPct val="0"/>
              </a:spcBef>
            </a:pPr>
            <a:r>
              <a:rPr lang="en-US" sz="2800" dirty="0">
                <a:latin typeface="+mj-lt"/>
                <a:ea typeface="+mj-ea"/>
                <a:cs typeface="+mj-cs"/>
              </a:rPr>
              <a:t>Puts together different observational inputs, theoretical methods, simulations and modeling, to create data-constrained modeling of a 3D volume of interest</a:t>
            </a:r>
          </a:p>
        </p:txBody>
      </p:sp>
      <p:pic>
        <p:nvPicPr>
          <p:cNvPr id="5" name="Picture 4">
            <a:extLst>
              <a:ext uri="{FF2B5EF4-FFF2-40B4-BE49-F238E27FC236}">
                <a16:creationId xmlns:a16="http://schemas.microsoft.com/office/drawing/2014/main" id="{3C6C954D-B0AD-474B-BBD3-905958483E6B}"/>
              </a:ext>
            </a:extLst>
          </p:cNvPr>
          <p:cNvPicPr>
            <a:picLocks noChangeAspect="1"/>
          </p:cNvPicPr>
          <p:nvPr/>
        </p:nvPicPr>
        <p:blipFill>
          <a:blip r:embed="rId2"/>
          <a:stretch>
            <a:fillRect/>
          </a:stretch>
        </p:blipFill>
        <p:spPr>
          <a:xfrm>
            <a:off x="4994154" y="10"/>
            <a:ext cx="6857990" cy="685799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4" name="Rectangle 3">
            <a:extLst>
              <a:ext uri="{FF2B5EF4-FFF2-40B4-BE49-F238E27FC236}">
                <a16:creationId xmlns:a16="http://schemas.microsoft.com/office/drawing/2014/main" id="{73684AAA-39C3-4C96-975F-31E26C97B7E6}"/>
              </a:ext>
            </a:extLst>
          </p:cNvPr>
          <p:cNvSpPr/>
          <p:nvPr/>
        </p:nvSpPr>
        <p:spPr>
          <a:xfrm>
            <a:off x="10404850" y="6463275"/>
            <a:ext cx="1447294" cy="3947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F06A003-437D-462E-B8BC-76214FAA3D13}"/>
              </a:ext>
            </a:extLst>
          </p:cNvPr>
          <p:cNvSpPr txBox="1"/>
          <p:nvPr/>
        </p:nvSpPr>
        <p:spPr>
          <a:xfrm>
            <a:off x="166504" y="4704841"/>
            <a:ext cx="4639042" cy="2585323"/>
          </a:xfrm>
          <a:prstGeom prst="rect">
            <a:avLst/>
          </a:prstGeom>
          <a:noFill/>
        </p:spPr>
        <p:txBody>
          <a:bodyPr wrap="square">
            <a:spAutoFit/>
          </a:bodyPr>
          <a:lstStyle/>
          <a:p>
            <a:pPr algn="l">
              <a:spcBef>
                <a:spcPct val="0"/>
              </a:spcBef>
            </a:pPr>
            <a:r>
              <a:rPr lang="en-US" sz="1800" dirty="0">
                <a:latin typeface="+mj-lt"/>
                <a:ea typeface="+mj-ea"/>
                <a:cs typeface="+mj-cs"/>
              </a:rPr>
              <a:t>IDL/SSW Package</a:t>
            </a:r>
            <a:endParaRPr lang="en-US" dirty="0">
              <a:latin typeface="+mj-lt"/>
              <a:ea typeface="+mj-ea"/>
              <a:cs typeface="+mj-cs"/>
              <a:hlinkClick r:id="rId3"/>
            </a:endParaRPr>
          </a:p>
          <a:p>
            <a:pPr algn="l">
              <a:spcBef>
                <a:spcPct val="0"/>
              </a:spcBef>
            </a:pPr>
            <a:endParaRPr lang="en-US" sz="1800" dirty="0">
              <a:latin typeface="+mj-lt"/>
              <a:ea typeface="+mj-ea"/>
              <a:cs typeface="+mj-cs"/>
              <a:hlinkClick r:id="rId3"/>
            </a:endParaRPr>
          </a:p>
          <a:p>
            <a:pPr algn="l">
              <a:spcBef>
                <a:spcPct val="0"/>
              </a:spcBef>
            </a:pPr>
            <a:r>
              <a:rPr lang="en-US" sz="1800" dirty="0">
                <a:latin typeface="+mj-lt"/>
                <a:ea typeface="+mj-ea"/>
                <a:cs typeface="+mj-cs"/>
                <a:hlinkClick r:id="rId3"/>
              </a:rPr>
              <a:t>https://github.com/Gelu-Nita/GX_SIMULATOR/</a:t>
            </a:r>
            <a:endParaRPr lang="en-US" sz="1800" dirty="0">
              <a:latin typeface="+mj-lt"/>
              <a:ea typeface="+mj-ea"/>
              <a:cs typeface="+mj-cs"/>
            </a:endParaRPr>
          </a:p>
          <a:p>
            <a:pPr algn="l">
              <a:spcBef>
                <a:spcPct val="0"/>
              </a:spcBef>
            </a:pPr>
            <a:endParaRPr lang="en-US" dirty="0">
              <a:latin typeface="+mj-lt"/>
              <a:ea typeface="+mj-ea"/>
              <a:cs typeface="+mj-cs"/>
            </a:endParaRPr>
          </a:p>
          <a:p>
            <a:pPr algn="l">
              <a:spcBef>
                <a:spcPct val="0"/>
              </a:spcBef>
            </a:pPr>
            <a:r>
              <a:rPr lang="en-US" dirty="0">
                <a:latin typeface="+mj-lt"/>
                <a:ea typeface="+mj-ea"/>
                <a:cs typeface="+mj-cs"/>
              </a:rPr>
              <a:t>Nita et al. 2023, </a:t>
            </a:r>
            <a:r>
              <a:rPr lang="en-US" dirty="0" err="1">
                <a:latin typeface="+mj-lt"/>
                <a:ea typeface="+mj-ea"/>
                <a:cs typeface="+mj-cs"/>
              </a:rPr>
              <a:t>ApjS</a:t>
            </a:r>
            <a:endParaRPr lang="en-US" dirty="0">
              <a:latin typeface="+mj-lt"/>
              <a:ea typeface="+mj-ea"/>
              <a:cs typeface="+mj-cs"/>
            </a:endParaRPr>
          </a:p>
          <a:p>
            <a:pPr algn="l">
              <a:spcBef>
                <a:spcPct val="0"/>
              </a:spcBef>
            </a:pPr>
            <a:endParaRPr lang="en-US" dirty="0">
              <a:latin typeface="+mj-lt"/>
              <a:ea typeface="+mj-ea"/>
              <a:cs typeface="+mj-cs"/>
            </a:endParaRPr>
          </a:p>
          <a:p>
            <a:pPr>
              <a:spcBef>
                <a:spcPct val="0"/>
              </a:spcBef>
            </a:pPr>
            <a:r>
              <a:rPr lang="en-US" dirty="0">
                <a:latin typeface="+mj-lt"/>
                <a:ea typeface="+mj-ea"/>
                <a:cs typeface="+mj-cs"/>
                <a:hlinkClick r:id="rId4"/>
              </a:rPr>
              <a:t>https://doi.org/10.3847/1538-4365/acd343</a:t>
            </a:r>
            <a:endParaRPr lang="en-US" dirty="0">
              <a:latin typeface="+mj-lt"/>
              <a:ea typeface="+mj-ea"/>
              <a:cs typeface="+mj-cs"/>
            </a:endParaRPr>
          </a:p>
          <a:p>
            <a:pPr>
              <a:spcBef>
                <a:spcPct val="0"/>
              </a:spcBef>
            </a:pPr>
            <a:endParaRPr lang="en-US" sz="1800" dirty="0">
              <a:latin typeface="+mj-lt"/>
              <a:ea typeface="+mj-ea"/>
              <a:cs typeface="+mj-cs"/>
            </a:endParaRPr>
          </a:p>
          <a:p>
            <a:pPr algn="l">
              <a:spcBef>
                <a:spcPct val="0"/>
              </a:spcBef>
            </a:pPr>
            <a:endParaRPr lang="en-US" sz="1800" dirty="0">
              <a:latin typeface="+mj-lt"/>
              <a:ea typeface="+mj-ea"/>
              <a:cs typeface="+mj-cs"/>
            </a:endParaRPr>
          </a:p>
        </p:txBody>
      </p:sp>
      <p:pic>
        <p:nvPicPr>
          <p:cNvPr id="14" name="Picture 13">
            <a:extLst>
              <a:ext uri="{FF2B5EF4-FFF2-40B4-BE49-F238E27FC236}">
                <a16:creationId xmlns:a16="http://schemas.microsoft.com/office/drawing/2014/main" id="{7F65E2E5-3176-479F-8B1D-3B929933513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726247" y="3429000"/>
            <a:ext cx="1124343" cy="1496541"/>
          </a:xfrm>
          <a:prstGeom prst="rect">
            <a:avLst/>
          </a:prstGeom>
        </p:spPr>
      </p:pic>
    </p:spTree>
    <p:extLst>
      <p:ext uri="{BB962C8B-B14F-4D97-AF65-F5344CB8AC3E}">
        <p14:creationId xmlns:p14="http://schemas.microsoft.com/office/powerpoint/2010/main" val="392610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807551" y="463354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8DEF8853-3DE8-4718-8C54-B86DEAC4CF55}"/>
              </a:ext>
            </a:extLst>
          </p:cNvPr>
          <p:cNvSpPr>
            <a:spLocks noGrp="1"/>
          </p:cNvSpPr>
          <p:nvPr>
            <p:ph type="title"/>
          </p:nvPr>
        </p:nvSpPr>
        <p:spPr>
          <a:xfrm>
            <a:off x="1805355" y="4756639"/>
            <a:ext cx="8579093" cy="930447"/>
          </a:xfrm>
        </p:spPr>
        <p:txBody>
          <a:bodyPr vert="horz" lIns="91440" tIns="45720" rIns="91440" bIns="45720" rtlCol="0" anchor="b">
            <a:normAutofit/>
          </a:bodyPr>
          <a:lstStyle/>
          <a:p>
            <a:pPr>
              <a:lnSpc>
                <a:spcPct val="90000"/>
              </a:lnSpc>
            </a:pPr>
            <a:r>
              <a:rPr lang="en-US" sz="2200" dirty="0">
                <a:solidFill>
                  <a:schemeClr val="bg1"/>
                </a:solidFill>
              </a:rPr>
              <a:t>GX SIMULATOR: Synthetic Microwave Brightness Temperature and Polarization Maps Covering the EOVSA, VLA, and ALMA Observing Ranges</a:t>
            </a:r>
            <a:endParaRPr lang="en-US" sz="4700" dirty="0">
              <a:solidFill>
                <a:schemeClr val="bg1"/>
              </a:solidFill>
            </a:endParaRPr>
          </a:p>
        </p:txBody>
      </p:sp>
      <p:cxnSp>
        <p:nvCxnSpPr>
          <p:cNvPr id="20" name="Straight Connector 19">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81350" y="573869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0" name="MW_I.avi">
            <a:hlinkClick r:id="" action="ppaction://media"/>
            <a:extLst>
              <a:ext uri="{FF2B5EF4-FFF2-40B4-BE49-F238E27FC236}">
                <a16:creationId xmlns:a16="http://schemas.microsoft.com/office/drawing/2014/main" id="{BF4395B4-7697-4871-A198-98872715298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1428750" y="-2616"/>
            <a:ext cx="4263854" cy="4690872"/>
          </a:xfrm>
        </p:spPr>
      </p:pic>
      <p:pic>
        <p:nvPicPr>
          <p:cNvPr id="12" name="MW_Pol.avi">
            <a:hlinkClick r:id="" action="ppaction://media"/>
            <a:extLst>
              <a:ext uri="{FF2B5EF4-FFF2-40B4-BE49-F238E27FC236}">
                <a16:creationId xmlns:a16="http://schemas.microsoft.com/office/drawing/2014/main" id="{B901B14F-06F4-4049-AD4F-F756392A747B}"/>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353175" y="15060"/>
            <a:ext cx="4267231" cy="4693954"/>
          </a:xfrm>
          <a:prstGeom prst="rect">
            <a:avLst/>
          </a:prstGeom>
        </p:spPr>
      </p:pic>
      <p:sp>
        <p:nvSpPr>
          <p:cNvPr id="4" name="Footer Placeholder 3">
            <a:extLst>
              <a:ext uri="{FF2B5EF4-FFF2-40B4-BE49-F238E27FC236}">
                <a16:creationId xmlns:a16="http://schemas.microsoft.com/office/drawing/2014/main" id="{5818756D-24A6-B8CF-0ABC-2E1E4491EE38}"/>
              </a:ext>
            </a:extLst>
          </p:cNvPr>
          <p:cNvSpPr>
            <a:spLocks noGrp="1"/>
          </p:cNvSpPr>
          <p:nvPr>
            <p:ph type="ftr" sz="quarter" idx="11"/>
          </p:nvPr>
        </p:nvSpPr>
        <p:spPr/>
        <p:txBody>
          <a:bodyPr/>
          <a:lstStyle/>
          <a:p>
            <a:r>
              <a:rPr lang="en-US"/>
              <a:t>GX Simulator-ISSI 2023</a:t>
            </a:r>
          </a:p>
        </p:txBody>
      </p:sp>
      <p:sp>
        <p:nvSpPr>
          <p:cNvPr id="3" name="Date Placeholder 2">
            <a:extLst>
              <a:ext uri="{FF2B5EF4-FFF2-40B4-BE49-F238E27FC236}">
                <a16:creationId xmlns:a16="http://schemas.microsoft.com/office/drawing/2014/main" id="{D1261949-9783-8C9F-CD61-3F482A2442DD}"/>
              </a:ext>
            </a:extLst>
          </p:cNvPr>
          <p:cNvSpPr>
            <a:spLocks noGrp="1"/>
          </p:cNvSpPr>
          <p:nvPr>
            <p:ph type="dt" sz="half" idx="10"/>
          </p:nvPr>
        </p:nvSpPr>
        <p:spPr/>
        <p:txBody>
          <a:bodyPr/>
          <a:lstStyle/>
          <a:p>
            <a:fld id="{F94751C4-1198-4A30-8A43-BA282CB68CF8}" type="datetime1">
              <a:rPr lang="en-US" smtClean="0"/>
              <a:t>10/30/2023</a:t>
            </a:fld>
            <a:endParaRPr lang="en-US"/>
          </a:p>
        </p:txBody>
      </p:sp>
      <p:sp>
        <p:nvSpPr>
          <p:cNvPr id="5" name="Slide Number Placeholder 4">
            <a:extLst>
              <a:ext uri="{FF2B5EF4-FFF2-40B4-BE49-F238E27FC236}">
                <a16:creationId xmlns:a16="http://schemas.microsoft.com/office/drawing/2014/main" id="{28A807D6-DD06-E552-DC33-1B85DD92BC67}"/>
              </a:ext>
            </a:extLst>
          </p:cNvPr>
          <p:cNvSpPr>
            <a:spLocks noGrp="1"/>
          </p:cNvSpPr>
          <p:nvPr>
            <p:ph type="sldNum" sz="quarter" idx="12"/>
          </p:nvPr>
        </p:nvSpPr>
        <p:spPr/>
        <p:txBody>
          <a:bodyPr/>
          <a:lstStyle/>
          <a:p>
            <a:fld id="{433F72E2-B969-4D33-B4DC-CA986E2DD195}" type="slidenum">
              <a:rPr lang="en-US" smtClean="0"/>
              <a:t>4</a:t>
            </a:fld>
            <a:endParaRPr lang="en-US"/>
          </a:p>
        </p:txBody>
      </p:sp>
    </p:spTree>
    <p:extLst>
      <p:ext uri="{BB962C8B-B14F-4D97-AF65-F5344CB8AC3E}">
        <p14:creationId xmlns:p14="http://schemas.microsoft.com/office/powerpoint/2010/main" val="4257524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0" fill="hold"/>
                                        <p:tgtEl>
                                          <p:spTgt spid="10"/>
                                        </p:tgtEl>
                                      </p:cBhvr>
                                    </p:cmd>
                                  </p:childTnLst>
                                </p:cTn>
                              </p:par>
                              <p:par>
                                <p:cTn id="7" presetID="1" presetClass="mediacall" presetSubtype="0" fill="hold" nodeType="withEffect">
                                  <p:stCondLst>
                                    <p:cond delay="0"/>
                                  </p:stCondLst>
                                  <p:childTnLst>
                                    <p:cmd type="call" cmd="playFrom(0.0)">
                                      <p:cBhvr>
                                        <p:cTn id="8" dur="200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10"/>
                                        </p:tgtEl>
                                      </p:cBhvr>
                                    </p:cmd>
                                  </p:childTnLst>
                                </p:cTn>
                              </p:par>
                            </p:childTnLst>
                          </p:cTn>
                        </p:par>
                      </p:childTnLst>
                    </p:cTn>
                  </p:par>
                </p:childTnLst>
              </p:cTn>
              <p:nextCondLst>
                <p:cond evt="onClick" delay="0">
                  <p:tgtEl>
                    <p:spTgt spid="10"/>
                  </p:tgtEl>
                </p:cond>
              </p:nextCondLst>
            </p:seq>
            <p:video>
              <p:cMediaNode vol="80000">
                <p:cTn id="14" repeatCount="indefinite" fill="hold" display="0">
                  <p:stCondLst>
                    <p:cond delay="indefinite"/>
                  </p:stCondLst>
                </p:cTn>
                <p:tgtEl>
                  <p:spTgt spid="10"/>
                </p:tgtEl>
              </p:cMediaNode>
            </p:video>
            <p:video>
              <p:cMediaNode vol="80000">
                <p:cTn id="15" repeatCount="indefinite" fill="hold" display="0">
                  <p:stCondLst>
                    <p:cond delay="indefinite"/>
                  </p:stCondLst>
                </p:cTn>
                <p:tgtEl>
                  <p:spTgt spid="1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F0F2E-3998-47E6-A2BA-F71AFFC9C99B}"/>
              </a:ext>
            </a:extLst>
          </p:cNvPr>
          <p:cNvSpPr>
            <a:spLocks noGrp="1"/>
          </p:cNvSpPr>
          <p:nvPr>
            <p:ph type="title"/>
          </p:nvPr>
        </p:nvSpPr>
        <p:spPr>
          <a:xfrm>
            <a:off x="2029858" y="28403"/>
            <a:ext cx="8229600" cy="1325562"/>
          </a:xfrm>
        </p:spPr>
        <p:txBody>
          <a:bodyPr>
            <a:normAutofit fontScale="90000"/>
          </a:bodyPr>
          <a:lstStyle/>
          <a:p>
            <a:r>
              <a:rPr lang="en-US" sz="4000" dirty="0"/>
              <a:t>Automatic GX Model Production Pipeline (AMPP)</a:t>
            </a:r>
            <a:br>
              <a:rPr lang="en-US" dirty="0"/>
            </a:br>
            <a:r>
              <a:rPr lang="en-US" sz="2000" dirty="0"/>
              <a:t>Nita et al. 2023, </a:t>
            </a:r>
            <a:r>
              <a:rPr lang="en-US" sz="2000" dirty="0">
                <a:hlinkClick r:id="rId4"/>
              </a:rPr>
              <a:t>https://arxiv.org/abs/2301.00795</a:t>
            </a:r>
            <a:r>
              <a:rPr lang="en-US" sz="2000" dirty="0"/>
              <a:t>, </a:t>
            </a:r>
            <a:r>
              <a:rPr lang="en-US" sz="2000" dirty="0" err="1"/>
              <a:t>ApJS</a:t>
            </a:r>
            <a:r>
              <a:rPr lang="en-US" sz="2000" dirty="0"/>
              <a:t> in press</a:t>
            </a:r>
            <a:endParaRPr lang="en-US" dirty="0"/>
          </a:p>
        </p:txBody>
      </p:sp>
      <p:grpSp>
        <p:nvGrpSpPr>
          <p:cNvPr id="29" name="Group 28">
            <a:extLst>
              <a:ext uri="{FF2B5EF4-FFF2-40B4-BE49-F238E27FC236}">
                <a16:creationId xmlns:a16="http://schemas.microsoft.com/office/drawing/2014/main" id="{086071BB-DBA5-4DC0-95B1-E27042D9A8B7}"/>
              </a:ext>
            </a:extLst>
          </p:cNvPr>
          <p:cNvGrpSpPr/>
          <p:nvPr/>
        </p:nvGrpSpPr>
        <p:grpSpPr>
          <a:xfrm>
            <a:off x="1805244" y="1526529"/>
            <a:ext cx="8634156" cy="4569471"/>
            <a:chOff x="155650" y="363487"/>
            <a:chExt cx="11646472" cy="5742037"/>
          </a:xfrm>
        </p:grpSpPr>
        <p:sp>
          <p:nvSpPr>
            <p:cNvPr id="31" name="AutoShape 4">
              <a:extLst>
                <a:ext uri="{FF2B5EF4-FFF2-40B4-BE49-F238E27FC236}">
                  <a16:creationId xmlns:a16="http://schemas.microsoft.com/office/drawing/2014/main" id="{39688039-2D65-4535-B864-AE0BC8588977}"/>
                </a:ext>
              </a:extLst>
            </p:cNvPr>
            <p:cNvSpPr>
              <a:spLocks noChangeArrowheads="1"/>
            </p:cNvSpPr>
            <p:nvPr/>
          </p:nvSpPr>
          <p:spPr bwMode="auto">
            <a:xfrm>
              <a:off x="187424" y="363487"/>
              <a:ext cx="5322790" cy="1348887"/>
            </a:xfrm>
            <a:prstGeom prst="downArrowCallout">
              <a:avLst>
                <a:gd name="adj1" fmla="val 137500"/>
                <a:gd name="adj2" fmla="val 137500"/>
                <a:gd name="adj3" fmla="val 16667"/>
                <a:gd name="adj4" fmla="val 66667"/>
              </a:avLst>
            </a:prstGeom>
            <a:ln>
              <a:headEnd/>
              <a:tailEnd/>
            </a:ln>
            <a:extLst>
              <a:ext uri="{AF507438-7753-43E0-B8FC-AC1667EBCBE1}">
                <a14:hiddenEffects xmlns:a14="http://schemas.microsoft.com/office/drawing/2010/main">
                  <a:effectLst>
                    <a:outerShdw dist="35921" dir="2700000" algn="ctr" rotWithShape="0">
                      <a:srgbClr val="CCCCCC"/>
                    </a:outerShdw>
                  </a:effectLst>
                </a14:hiddenEffects>
              </a:ext>
            </a:extLst>
          </p:spPr>
          <p:style>
            <a:lnRef idx="1">
              <a:schemeClr val="dk1"/>
            </a:lnRef>
            <a:fillRef idx="2">
              <a:schemeClr val="dk1"/>
            </a:fillRef>
            <a:effectRef idx="1">
              <a:schemeClr val="dk1"/>
            </a:effectRef>
            <a:fontRef idx="minor">
              <a:schemeClr val="dk1"/>
            </a:fontRef>
          </p:style>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defRPr/>
              </a:pPr>
              <a:r>
                <a:rPr lang="en-US" altLang="en-US" sz="1400" kern="0" dirty="0">
                  <a:solidFill>
                    <a:prstClr val="black"/>
                  </a:solidFill>
                  <a:latin typeface="Times New Roman" panose="02020603050405020304" pitchFamily="18" charset="0"/>
                </a:rPr>
                <a:t>Selection of time, position and spatial resolution of the model</a:t>
              </a:r>
              <a:endParaRPr lang="en-US" altLang="en-US" sz="1050" kern="0" dirty="0">
                <a:solidFill>
                  <a:prstClr val="black"/>
                </a:solidFill>
                <a:latin typeface="Arial" panose="020B0604020202020204" pitchFamily="34" charset="0"/>
              </a:endParaRPr>
            </a:p>
          </p:txBody>
        </p:sp>
        <p:sp>
          <p:nvSpPr>
            <p:cNvPr id="32" name="AutoShape 5">
              <a:extLst>
                <a:ext uri="{FF2B5EF4-FFF2-40B4-BE49-F238E27FC236}">
                  <a16:creationId xmlns:a16="http://schemas.microsoft.com/office/drawing/2014/main" id="{BD5262D4-371E-4071-B309-EF8C3840DF5B}"/>
                </a:ext>
              </a:extLst>
            </p:cNvPr>
            <p:cNvSpPr>
              <a:spLocks noChangeArrowheads="1"/>
            </p:cNvSpPr>
            <p:nvPr/>
          </p:nvSpPr>
          <p:spPr bwMode="auto">
            <a:xfrm>
              <a:off x="155650" y="2026392"/>
              <a:ext cx="5376444" cy="1287114"/>
            </a:xfrm>
            <a:prstGeom prst="downArrowCallout">
              <a:avLst>
                <a:gd name="adj1" fmla="val 137500"/>
                <a:gd name="adj2" fmla="val 137500"/>
                <a:gd name="adj3" fmla="val 16667"/>
                <a:gd name="adj4" fmla="val 66667"/>
              </a:avLst>
            </a:prstGeom>
            <a:ln>
              <a:headEnd/>
              <a:tailEnd/>
            </a:ln>
            <a:extLst>
              <a:ext uri="{AF507438-7753-43E0-B8FC-AC1667EBCBE1}">
                <a14:hiddenEffects xmlns:a14="http://schemas.microsoft.com/office/drawing/2010/main">
                  <a:effectLst>
                    <a:outerShdw dist="35921" dir="2700000" algn="ctr" rotWithShape="0">
                      <a:srgbClr val="CCCCCC"/>
                    </a:outerShdw>
                  </a:effectLst>
                </a14:hiddenEffects>
              </a:ext>
            </a:extLst>
          </p:spPr>
          <p:style>
            <a:lnRef idx="1">
              <a:schemeClr val="dk1"/>
            </a:lnRef>
            <a:fillRef idx="2">
              <a:schemeClr val="dk1"/>
            </a:fillRef>
            <a:effectRef idx="1">
              <a:schemeClr val="dk1"/>
            </a:effectRef>
            <a:fontRef idx="minor">
              <a:schemeClr val="dk1"/>
            </a:fontRef>
          </p:style>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defRPr/>
              </a:pPr>
              <a:r>
                <a:rPr lang="en-US" altLang="en-US" sz="1400" kern="0" dirty="0">
                  <a:solidFill>
                    <a:prstClr val="black"/>
                  </a:solidFill>
                  <a:latin typeface="Times New Roman" panose="02020603050405020304" pitchFamily="18" charset="0"/>
                </a:rPr>
                <a:t>Automatic download of SDO HMI/AIA data </a:t>
              </a:r>
            </a:p>
            <a:p>
              <a:pPr algn="ctr" eaLnBrk="0" fontAlgn="base" hangingPunct="0">
                <a:spcBef>
                  <a:spcPct val="0"/>
                </a:spcBef>
                <a:spcAft>
                  <a:spcPct val="0"/>
                </a:spcAft>
                <a:defRPr/>
              </a:pPr>
              <a:r>
                <a:rPr lang="en-US" altLang="en-US" sz="1400" kern="0" dirty="0">
                  <a:solidFill>
                    <a:prstClr val="black"/>
                  </a:solidFill>
                  <a:latin typeface="Times New Roman" panose="02020603050405020304" pitchFamily="18" charset="0"/>
                </a:rPr>
                <a:t>closest to the time requested</a:t>
              </a:r>
            </a:p>
          </p:txBody>
        </p:sp>
        <p:sp>
          <p:nvSpPr>
            <p:cNvPr id="33" name="AutoShape 6">
              <a:extLst>
                <a:ext uri="{FF2B5EF4-FFF2-40B4-BE49-F238E27FC236}">
                  <a16:creationId xmlns:a16="http://schemas.microsoft.com/office/drawing/2014/main" id="{06549F20-2FB8-46B6-B443-6D2DB23325F3}"/>
                </a:ext>
              </a:extLst>
            </p:cNvPr>
            <p:cNvSpPr>
              <a:spLocks noChangeArrowheads="1"/>
            </p:cNvSpPr>
            <p:nvPr/>
          </p:nvSpPr>
          <p:spPr bwMode="auto">
            <a:xfrm>
              <a:off x="241079" y="3530352"/>
              <a:ext cx="5322789" cy="1389358"/>
            </a:xfrm>
            <a:prstGeom prst="downArrowCallout">
              <a:avLst>
                <a:gd name="adj1" fmla="val 137500"/>
                <a:gd name="adj2" fmla="val 137500"/>
                <a:gd name="adj3" fmla="val 16667"/>
                <a:gd name="adj4" fmla="val 66667"/>
              </a:avLst>
            </a:prstGeom>
            <a:ln>
              <a:headEnd/>
              <a:tailEnd/>
            </a:ln>
            <a:extLst>
              <a:ext uri="{AF507438-7753-43E0-B8FC-AC1667EBCBE1}">
                <a14:hiddenEffects xmlns:a14="http://schemas.microsoft.com/office/drawing/2010/main">
                  <a:effectLst>
                    <a:outerShdw dist="35921" dir="2700000" algn="ctr" rotWithShape="0">
                      <a:srgbClr val="CCCCCC"/>
                    </a:outerShdw>
                  </a:effectLst>
                </a14:hiddenEffects>
              </a:ext>
            </a:extLst>
          </p:spPr>
          <p:style>
            <a:lnRef idx="1">
              <a:schemeClr val="dk1"/>
            </a:lnRef>
            <a:fillRef idx="2">
              <a:schemeClr val="dk1"/>
            </a:fillRef>
            <a:effectRef idx="1">
              <a:schemeClr val="dk1"/>
            </a:effectRef>
            <a:fontRef idx="minor">
              <a:schemeClr val="dk1"/>
            </a:fontRef>
          </p:style>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defRPr/>
              </a:pPr>
              <a:r>
                <a:rPr lang="en-US" altLang="en-US" sz="1400" kern="0" dirty="0">
                  <a:solidFill>
                    <a:prstClr val="black"/>
                  </a:solidFill>
                  <a:latin typeface="Times New Roman" panose="02020603050405020304" pitchFamily="18" charset="0"/>
                </a:rPr>
                <a:t>WCS coordinate transformation of HMI data to create the base of the  subsequent extrapolations</a:t>
              </a:r>
            </a:p>
          </p:txBody>
        </p:sp>
        <p:sp>
          <p:nvSpPr>
            <p:cNvPr id="35" name="Text Box 8">
              <a:extLst>
                <a:ext uri="{FF2B5EF4-FFF2-40B4-BE49-F238E27FC236}">
                  <a16:creationId xmlns:a16="http://schemas.microsoft.com/office/drawing/2014/main" id="{D430232F-0666-4FD5-822F-56A27EAEE97A}"/>
                </a:ext>
              </a:extLst>
            </p:cNvPr>
            <p:cNvSpPr txBox="1">
              <a:spLocks noChangeArrowheads="1"/>
            </p:cNvSpPr>
            <p:nvPr/>
          </p:nvSpPr>
          <p:spPr bwMode="auto">
            <a:xfrm>
              <a:off x="6507817" y="5136555"/>
              <a:ext cx="5280554" cy="968969"/>
            </a:xfrm>
            <a:prstGeom prst="rect">
              <a:avLst/>
            </a:prstGeom>
            <a:ln>
              <a:headEnd/>
              <a:tailEnd/>
            </a:ln>
            <a:extLst>
              <a:ext uri="{AF507438-7753-43E0-B8FC-AC1667EBCBE1}">
                <a14:hiddenEffects xmlns:a14="http://schemas.microsoft.com/office/drawing/2010/main">
                  <a:effectLst>
                    <a:outerShdw dist="35921" dir="2700000" algn="ctr" rotWithShape="0">
                      <a:srgbClr val="CCCCCC"/>
                    </a:outerShdw>
                  </a:effectLst>
                </a14:hiddenEffects>
              </a:ext>
            </a:extLst>
          </p:spPr>
          <p:style>
            <a:lnRef idx="1">
              <a:schemeClr val="dk1"/>
            </a:lnRef>
            <a:fillRef idx="2">
              <a:schemeClr val="dk1"/>
            </a:fillRef>
            <a:effectRef idx="1">
              <a:schemeClr val="dk1"/>
            </a:effectRef>
            <a:fontRef idx="minor">
              <a:schemeClr val="dk1"/>
            </a:fontRef>
          </p:style>
          <p:txBody>
            <a:bodyPr vert="horz" wrap="square" lIns="36576" tIns="36576" rIns="36576" bIns="36576" numCol="1" anchor="t" anchorCtr="0" compatLnSpc="1">
              <a:prstTxWarp prst="textNoShape">
                <a:avLst/>
              </a:prstTxWarp>
            </a:bodyPr>
            <a:lstStyle>
              <a:defPPr>
                <a:defRPr lang="en-US"/>
              </a:defPPr>
              <a:lvl1pPr algn="ctr" eaLnBrk="0" fontAlgn="base" hangingPunct="0">
                <a:spcBef>
                  <a:spcPct val="0"/>
                </a:spcBef>
                <a:spcAft>
                  <a:spcPct val="0"/>
                </a:spcAft>
                <a:defRPr>
                  <a:solidFill>
                    <a:schemeClr val="tx1"/>
                  </a:solidFill>
                  <a:latin typeface="Times New Roman" panose="02020603050405020304"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endParaRPr lang="en-US" altLang="en-US" sz="1400" kern="0" dirty="0">
                <a:solidFill>
                  <a:prstClr val="black"/>
                </a:solidFill>
              </a:endParaRPr>
            </a:p>
            <a:p>
              <a:pPr>
                <a:defRPr/>
              </a:pPr>
              <a:r>
                <a:rPr lang="en-US" altLang="en-US" sz="1400" kern="0" dirty="0">
                  <a:solidFill>
                    <a:prstClr val="black"/>
                  </a:solidFill>
                </a:rPr>
                <a:t>Adding non-LTE density and temperature distribution models of the chromosphere </a:t>
              </a:r>
            </a:p>
          </p:txBody>
        </p:sp>
        <p:sp>
          <p:nvSpPr>
            <p:cNvPr id="36" name="AutoShape 9">
              <a:extLst>
                <a:ext uri="{FF2B5EF4-FFF2-40B4-BE49-F238E27FC236}">
                  <a16:creationId xmlns:a16="http://schemas.microsoft.com/office/drawing/2014/main" id="{45D2B859-1B06-4C4D-B65F-357EE7222B07}"/>
                </a:ext>
              </a:extLst>
            </p:cNvPr>
            <p:cNvSpPr>
              <a:spLocks noChangeArrowheads="1"/>
            </p:cNvSpPr>
            <p:nvPr/>
          </p:nvSpPr>
          <p:spPr bwMode="auto">
            <a:xfrm>
              <a:off x="6507817" y="363487"/>
              <a:ext cx="5294305" cy="942053"/>
            </a:xfrm>
            <a:prstGeom prst="downArrowCallout">
              <a:avLst>
                <a:gd name="adj1" fmla="val 137500"/>
                <a:gd name="adj2" fmla="val 137500"/>
                <a:gd name="adj3" fmla="val 16667"/>
                <a:gd name="adj4" fmla="val 66667"/>
              </a:avLst>
            </a:prstGeom>
            <a:ln>
              <a:headEnd/>
              <a:tailEnd/>
            </a:ln>
            <a:extLst>
              <a:ext uri="{AF507438-7753-43E0-B8FC-AC1667EBCBE1}">
                <a14:hiddenEffects xmlns:a14="http://schemas.microsoft.com/office/drawing/2010/main">
                  <a:effectLst>
                    <a:outerShdw dist="35921" dir="2700000" algn="ctr" rotWithShape="0">
                      <a:srgbClr val="CCCCCC"/>
                    </a:outerShdw>
                  </a:effectLst>
                </a14:hiddenEffects>
              </a:ext>
            </a:extLst>
          </p:spPr>
          <p:style>
            <a:lnRef idx="1">
              <a:schemeClr val="dk1"/>
            </a:lnRef>
            <a:fillRef idx="2">
              <a:schemeClr val="dk1"/>
            </a:fillRef>
            <a:effectRef idx="1">
              <a:schemeClr val="dk1"/>
            </a:effectRef>
            <a:fontRef idx="minor">
              <a:schemeClr val="dk1"/>
            </a:fontRef>
          </p:style>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defRPr/>
              </a:pPr>
              <a:r>
                <a:rPr lang="en-US" altLang="en-US" sz="1400" kern="0" dirty="0">
                  <a:solidFill>
                    <a:prstClr val="black"/>
                  </a:solidFill>
                  <a:latin typeface="Times New Roman" panose="02020603050405020304" pitchFamily="18" charset="0"/>
                </a:rPr>
                <a:t>Initial potential field extrapolation</a:t>
              </a:r>
            </a:p>
          </p:txBody>
        </p:sp>
        <p:sp>
          <p:nvSpPr>
            <p:cNvPr id="37" name="AutoShape 10">
              <a:extLst>
                <a:ext uri="{FF2B5EF4-FFF2-40B4-BE49-F238E27FC236}">
                  <a16:creationId xmlns:a16="http://schemas.microsoft.com/office/drawing/2014/main" id="{67383087-616A-4D76-8244-54CCE0418E8B}"/>
                </a:ext>
              </a:extLst>
            </p:cNvPr>
            <p:cNvSpPr>
              <a:spLocks noChangeArrowheads="1"/>
            </p:cNvSpPr>
            <p:nvPr/>
          </p:nvSpPr>
          <p:spPr bwMode="auto">
            <a:xfrm>
              <a:off x="6480315" y="1467034"/>
              <a:ext cx="5321807" cy="942053"/>
            </a:xfrm>
            <a:prstGeom prst="downArrowCallout">
              <a:avLst>
                <a:gd name="adj1" fmla="val 103571"/>
                <a:gd name="adj2" fmla="val 103571"/>
                <a:gd name="adj3" fmla="val 16667"/>
                <a:gd name="adj4" fmla="val 66667"/>
              </a:avLst>
            </a:prstGeom>
            <a:ln>
              <a:headEnd/>
              <a:tailEnd/>
            </a:ln>
            <a:extLst>
              <a:ext uri="{AF507438-7753-43E0-B8FC-AC1667EBCBE1}">
                <a14:hiddenEffects xmlns:a14="http://schemas.microsoft.com/office/drawing/2010/main">
                  <a:effectLst>
                    <a:outerShdw dist="35921" dir="2700000" algn="ctr" rotWithShape="0">
                      <a:srgbClr val="CCCCCC"/>
                    </a:outerShdw>
                  </a:effectLst>
                </a14:hiddenEffects>
              </a:ext>
            </a:extLst>
          </p:spPr>
          <p:style>
            <a:lnRef idx="1">
              <a:schemeClr val="dk1"/>
            </a:lnRef>
            <a:fillRef idx="2">
              <a:schemeClr val="dk1"/>
            </a:fillRef>
            <a:effectRef idx="1">
              <a:schemeClr val="dk1"/>
            </a:effectRef>
            <a:fontRef idx="minor">
              <a:schemeClr val="dk1"/>
            </a:fontRef>
          </p:style>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defRPr/>
              </a:pPr>
              <a:r>
                <a:rPr lang="en-US" altLang="en-US" sz="1400" kern="0" dirty="0">
                  <a:solidFill>
                    <a:prstClr val="black"/>
                  </a:solidFill>
                  <a:latin typeface="Times New Roman" panose="02020603050405020304" pitchFamily="18" charset="0"/>
                </a:rPr>
                <a:t>NLFFF optimization </a:t>
              </a:r>
            </a:p>
            <a:p>
              <a:pPr algn="ctr" eaLnBrk="0" fontAlgn="base" hangingPunct="0">
                <a:spcBef>
                  <a:spcPct val="0"/>
                </a:spcBef>
                <a:spcAft>
                  <a:spcPct val="0"/>
                </a:spcAft>
                <a:defRPr/>
              </a:pPr>
              <a:r>
                <a:rPr lang="en-US" altLang="en-US" sz="1400" kern="0" dirty="0">
                  <a:solidFill>
                    <a:prstClr val="black"/>
                  </a:solidFill>
                  <a:latin typeface="Times New Roman" panose="02020603050405020304" pitchFamily="18" charset="0"/>
                </a:rPr>
                <a:t>(Windows, Unix/MAC)</a:t>
              </a:r>
            </a:p>
          </p:txBody>
        </p:sp>
        <p:sp>
          <p:nvSpPr>
            <p:cNvPr id="39" name="AutoShape 12">
              <a:extLst>
                <a:ext uri="{FF2B5EF4-FFF2-40B4-BE49-F238E27FC236}">
                  <a16:creationId xmlns:a16="http://schemas.microsoft.com/office/drawing/2014/main" id="{C5F4BCB8-0099-4C36-9E34-9075D2BFBF75}"/>
                </a:ext>
              </a:extLst>
            </p:cNvPr>
            <p:cNvSpPr>
              <a:spLocks noChangeArrowheads="1"/>
            </p:cNvSpPr>
            <p:nvPr/>
          </p:nvSpPr>
          <p:spPr bwMode="auto">
            <a:xfrm>
              <a:off x="6507817" y="2550396"/>
              <a:ext cx="5294305" cy="2525599"/>
            </a:xfrm>
            <a:prstGeom prst="downArrowCallout">
              <a:avLst>
                <a:gd name="adj1" fmla="val 51288"/>
                <a:gd name="adj2" fmla="val 51288"/>
                <a:gd name="adj3" fmla="val 16667"/>
                <a:gd name="adj4" fmla="val 66667"/>
              </a:avLst>
            </a:prstGeom>
            <a:ln>
              <a:headEnd/>
              <a:tailEnd/>
            </a:ln>
            <a:extLst>
              <a:ext uri="{AF507438-7753-43E0-B8FC-AC1667EBCBE1}">
                <a14:hiddenEffects xmlns:a14="http://schemas.microsoft.com/office/drawing/2010/main">
                  <a:effectLst>
                    <a:outerShdw dist="35921" dir="2700000" algn="ctr" rotWithShape="0">
                      <a:srgbClr val="CCCCCC"/>
                    </a:outerShdw>
                  </a:effectLst>
                </a14:hiddenEffects>
              </a:ext>
            </a:extLst>
          </p:spPr>
          <p:style>
            <a:lnRef idx="1">
              <a:schemeClr val="dk1"/>
            </a:lnRef>
            <a:fillRef idx="2">
              <a:schemeClr val="dk1"/>
            </a:fillRef>
            <a:effectRef idx="1">
              <a:schemeClr val="dk1"/>
            </a:effectRef>
            <a:fontRef idx="minor">
              <a:schemeClr val="dk1"/>
            </a:fontRef>
          </p:style>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defRPr/>
              </a:pPr>
              <a:r>
                <a:rPr lang="en-US" altLang="en-US" sz="1400" kern="0" dirty="0">
                  <a:solidFill>
                    <a:prstClr val="black"/>
                  </a:solidFill>
                  <a:latin typeface="Times New Roman" panose="02020603050405020304" pitchFamily="18" charset="0"/>
                </a:rPr>
                <a:t>Computation of the length and averaged magnetic field for all voxels crossed by closed magnetic field lines, to be used by GX Simulator to assign parametrized differential emission measure and density and temperature distribution models of the corona</a:t>
              </a:r>
            </a:p>
          </p:txBody>
        </p:sp>
        <p:cxnSp>
          <p:nvCxnSpPr>
            <p:cNvPr id="40" name="Connector: Elbow 39">
              <a:extLst>
                <a:ext uri="{FF2B5EF4-FFF2-40B4-BE49-F238E27FC236}">
                  <a16:creationId xmlns:a16="http://schemas.microsoft.com/office/drawing/2014/main" id="{29A89E2C-6F6A-4107-98A0-080DDE462396}"/>
                </a:ext>
              </a:extLst>
            </p:cNvPr>
            <p:cNvCxnSpPr>
              <a:cxnSpLocks/>
              <a:endCxn id="36" idx="1"/>
            </p:cNvCxnSpPr>
            <p:nvPr/>
          </p:nvCxnSpPr>
          <p:spPr>
            <a:xfrm flipV="1">
              <a:off x="5510213" y="677506"/>
              <a:ext cx="997604" cy="4943534"/>
            </a:xfrm>
            <a:prstGeom prst="bentConnector3">
              <a:avLst>
                <a:gd name="adj1" fmla="val 50000"/>
              </a:avLst>
            </a:prstGeom>
            <a:ln w="38100" cap="flat" cmpd="sng" algn="ctr">
              <a:solidFill>
                <a:schemeClr val="bg1">
                  <a:lumMod val="75000"/>
                </a:schemeClr>
              </a:solidFill>
              <a:prstDash val="solid"/>
              <a:round/>
              <a:headEnd type="none" w="med" len="med"/>
              <a:tailEnd type="arrow" w="med" len="med"/>
            </a:ln>
            <a:extLst>
              <a:ext uri="{AF507438-7753-43E0-B8FC-AC1667EBCBE1}">
                <a14:hiddenEffects xmlns:a14="http://schemas.microsoft.com/office/drawing/2010/main">
                  <a:effectLst>
                    <a:outerShdw dist="35921" dir="2700000" algn="ctr" rotWithShape="0">
                      <a:srgbClr val="CCCCCC"/>
                    </a:outerShdw>
                  </a:effectLst>
                </a14:hiddenEffects>
              </a:ext>
            </a:extLst>
          </p:spPr>
          <p:style>
            <a:lnRef idx="0">
              <a:scrgbClr r="0" g="0" b="0"/>
            </a:lnRef>
            <a:fillRef idx="0">
              <a:scrgbClr r="0" g="0" b="0"/>
            </a:fillRef>
            <a:effectRef idx="0">
              <a:scrgbClr r="0" g="0" b="0"/>
            </a:effectRef>
            <a:fontRef idx="minor">
              <a:schemeClr val="tx1"/>
            </a:fontRef>
          </p:style>
        </p:cxnSp>
      </p:grpSp>
      <p:sp>
        <p:nvSpPr>
          <p:cNvPr id="13" name="Rectangle 12">
            <a:extLst>
              <a:ext uri="{FF2B5EF4-FFF2-40B4-BE49-F238E27FC236}">
                <a16:creationId xmlns:a16="http://schemas.microsoft.com/office/drawing/2014/main" id="{AE60677C-0EBD-47E8-90AB-D8BA13B7E873}"/>
              </a:ext>
            </a:extLst>
          </p:cNvPr>
          <p:cNvSpPr/>
          <p:nvPr/>
        </p:nvSpPr>
        <p:spPr>
          <a:xfrm>
            <a:off x="6377354" y="3200400"/>
            <a:ext cx="4175090" cy="2974312"/>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6" name="Text Box 8">
            <a:extLst>
              <a:ext uri="{FF2B5EF4-FFF2-40B4-BE49-F238E27FC236}">
                <a16:creationId xmlns:a16="http://schemas.microsoft.com/office/drawing/2014/main" id="{6442F323-1E77-41B7-AD4B-E55FC0A7A412}"/>
              </a:ext>
            </a:extLst>
          </p:cNvPr>
          <p:cNvSpPr txBox="1">
            <a:spLocks noChangeArrowheads="1"/>
          </p:cNvSpPr>
          <p:nvPr/>
        </p:nvSpPr>
        <p:spPr bwMode="auto">
          <a:xfrm>
            <a:off x="1828800" y="5324902"/>
            <a:ext cx="3914759" cy="849810"/>
          </a:xfrm>
          <a:prstGeom prst="rect">
            <a:avLst/>
          </a:prstGeom>
          <a:ln>
            <a:headEnd/>
            <a:tailEnd/>
          </a:ln>
          <a:extLst>
            <a:ext uri="{AF507438-7753-43E0-B8FC-AC1667EBCBE1}">
              <a14:hiddenEffects xmlns:a14="http://schemas.microsoft.com/office/drawing/2010/main">
                <a:effectLst>
                  <a:outerShdw dist="35921" dir="2700000" algn="ctr" rotWithShape="0">
                    <a:srgbClr val="CCCCCC"/>
                  </a:outerShdw>
                </a:effectLst>
              </a14:hiddenEffects>
            </a:ext>
          </a:extLst>
        </p:spPr>
        <p:style>
          <a:lnRef idx="1">
            <a:schemeClr val="dk1"/>
          </a:lnRef>
          <a:fillRef idx="2">
            <a:schemeClr val="dk1"/>
          </a:fillRef>
          <a:effectRef idx="1">
            <a:schemeClr val="dk1"/>
          </a:effectRef>
          <a:fontRef idx="minor">
            <a:schemeClr val="dk1"/>
          </a:fontRef>
        </p:style>
        <p:txBody>
          <a:bodyPr vert="horz" wrap="square" lIns="36576" tIns="36576" rIns="36576" bIns="36576" numCol="1" anchor="t" anchorCtr="0" compatLnSpc="1">
            <a:prstTxWarp prst="textNoShape">
              <a:avLst/>
            </a:prstTxWarp>
          </a:bodyPr>
          <a:lstStyle>
            <a:defPPr>
              <a:defRPr lang="en-US"/>
            </a:defPPr>
            <a:lvl1pPr algn="ctr" eaLnBrk="0" fontAlgn="base" hangingPunct="0">
              <a:spcBef>
                <a:spcPct val="0"/>
              </a:spcBef>
              <a:spcAft>
                <a:spcPct val="0"/>
              </a:spcAft>
              <a:defRPr>
                <a:solidFill>
                  <a:schemeClr val="tx1"/>
                </a:solidFill>
                <a:latin typeface="Times New Roman" panose="02020603050405020304"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r>
              <a:rPr lang="en-US" altLang="en-US" sz="1400" kern="0" dirty="0">
                <a:solidFill>
                  <a:prstClr val="black"/>
                </a:solidFill>
              </a:rPr>
              <a:t>Creation of an empty-box structure containing a WCS-compatible index,  LOS </a:t>
            </a:r>
            <a:r>
              <a:rPr lang="en-US" altLang="en-US" sz="1400" kern="0" dirty="0" err="1">
                <a:solidFill>
                  <a:prstClr val="black"/>
                </a:solidFill>
              </a:rPr>
              <a:t>Bz</a:t>
            </a:r>
            <a:r>
              <a:rPr lang="en-US" altLang="en-US" sz="1400" kern="0" dirty="0">
                <a:solidFill>
                  <a:prstClr val="black"/>
                </a:solidFill>
              </a:rPr>
              <a:t>, </a:t>
            </a:r>
            <a:r>
              <a:rPr lang="en-US" altLang="en-US" sz="1400" kern="0" dirty="0" err="1">
                <a:solidFill>
                  <a:prstClr val="black"/>
                </a:solidFill>
              </a:rPr>
              <a:t>Ic</a:t>
            </a:r>
            <a:r>
              <a:rPr lang="en-US" altLang="en-US" sz="1400" kern="0" dirty="0">
                <a:solidFill>
                  <a:prstClr val="black"/>
                </a:solidFill>
              </a:rPr>
              <a:t>, and the requested AIA UV/EUV reference maps</a:t>
            </a:r>
          </a:p>
        </p:txBody>
      </p:sp>
      <p:sp>
        <p:nvSpPr>
          <p:cNvPr id="5" name="Footer Placeholder 4">
            <a:extLst>
              <a:ext uri="{FF2B5EF4-FFF2-40B4-BE49-F238E27FC236}">
                <a16:creationId xmlns:a16="http://schemas.microsoft.com/office/drawing/2014/main" id="{381C117B-3B48-3B4A-EBEF-8BE0BA928BF5}"/>
              </a:ext>
            </a:extLst>
          </p:cNvPr>
          <p:cNvSpPr>
            <a:spLocks noGrp="1"/>
          </p:cNvSpPr>
          <p:nvPr>
            <p:ph type="ftr" sz="quarter" idx="11"/>
          </p:nvPr>
        </p:nvSpPr>
        <p:spPr/>
        <p:txBody>
          <a:bodyPr/>
          <a:lstStyle/>
          <a:p>
            <a:r>
              <a:rPr lang="en-US"/>
              <a:t>GX Simulator-ISSI 2023</a:t>
            </a:r>
          </a:p>
        </p:txBody>
      </p:sp>
      <p:sp>
        <p:nvSpPr>
          <p:cNvPr id="3" name="Date Placeholder 2">
            <a:extLst>
              <a:ext uri="{FF2B5EF4-FFF2-40B4-BE49-F238E27FC236}">
                <a16:creationId xmlns:a16="http://schemas.microsoft.com/office/drawing/2014/main" id="{DA5AB455-3EC9-A8F1-255F-129DC494C48F}"/>
              </a:ext>
            </a:extLst>
          </p:cNvPr>
          <p:cNvSpPr>
            <a:spLocks noGrp="1"/>
          </p:cNvSpPr>
          <p:nvPr>
            <p:ph type="dt" sz="half" idx="10"/>
          </p:nvPr>
        </p:nvSpPr>
        <p:spPr/>
        <p:txBody>
          <a:bodyPr/>
          <a:lstStyle/>
          <a:p>
            <a:fld id="{31111645-5B83-4E3B-AD17-CD7EB3661C80}" type="datetime1">
              <a:rPr lang="en-US" smtClean="0"/>
              <a:t>10/30/2023</a:t>
            </a:fld>
            <a:endParaRPr lang="en-US"/>
          </a:p>
        </p:txBody>
      </p:sp>
      <p:sp>
        <p:nvSpPr>
          <p:cNvPr id="4" name="Slide Number Placeholder 3">
            <a:extLst>
              <a:ext uri="{FF2B5EF4-FFF2-40B4-BE49-F238E27FC236}">
                <a16:creationId xmlns:a16="http://schemas.microsoft.com/office/drawing/2014/main" id="{9DA7C8FF-2763-9982-35E7-178BB7972318}"/>
              </a:ext>
            </a:extLst>
          </p:cNvPr>
          <p:cNvSpPr>
            <a:spLocks noGrp="1"/>
          </p:cNvSpPr>
          <p:nvPr>
            <p:ph type="sldNum" sz="quarter" idx="12"/>
          </p:nvPr>
        </p:nvSpPr>
        <p:spPr/>
        <p:txBody>
          <a:bodyPr/>
          <a:lstStyle/>
          <a:p>
            <a:fld id="{433F72E2-B969-4D33-B4DC-CA986E2DD195}" type="slidenum">
              <a:rPr lang="en-US" smtClean="0"/>
              <a:t>5</a:t>
            </a:fld>
            <a:endParaRPr lang="en-US"/>
          </a:p>
        </p:txBody>
      </p:sp>
    </p:spTree>
    <p:extLst>
      <p:ext uri="{BB962C8B-B14F-4D97-AF65-F5344CB8AC3E}">
        <p14:creationId xmlns:p14="http://schemas.microsoft.com/office/powerpoint/2010/main" val="453174065"/>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2848BCB-245E-52E7-A756-EF43CE1ACF50}"/>
              </a:ext>
            </a:extLst>
          </p:cNvPr>
          <p:cNvSpPr>
            <a:spLocks noGrp="1"/>
          </p:cNvSpPr>
          <p:nvPr>
            <p:ph type="title"/>
          </p:nvPr>
        </p:nvSpPr>
        <p:spPr>
          <a:xfrm>
            <a:off x="609601" y="77334"/>
            <a:ext cx="5195206" cy="702595"/>
          </a:xfrm>
        </p:spPr>
        <p:txBody>
          <a:bodyPr>
            <a:normAutofit/>
          </a:bodyPr>
          <a:lstStyle/>
          <a:p>
            <a:r>
              <a:rPr lang="en-US" sz="2400" dirty="0"/>
              <a:t>AMPP Script and GUI</a:t>
            </a:r>
          </a:p>
        </p:txBody>
      </p:sp>
      <p:pic>
        <p:nvPicPr>
          <p:cNvPr id="5" name="Content Placeholder 4" descr="Graphical user interface, text, application&#10;&#10;Description automatically generated">
            <a:extLst>
              <a:ext uri="{FF2B5EF4-FFF2-40B4-BE49-F238E27FC236}">
                <a16:creationId xmlns:a16="http://schemas.microsoft.com/office/drawing/2014/main" id="{42628595-A98A-B6CC-E6FB-ADDFE1D63F1A}"/>
              </a:ext>
            </a:extLst>
          </p:cNvPr>
          <p:cNvPicPr>
            <a:picLocks noGrp="1" noChangeAspect="1"/>
          </p:cNvPicPr>
          <p:nvPr>
            <p:ph idx="1"/>
          </p:nvPr>
        </p:nvPicPr>
        <p:blipFill>
          <a:blip r:embed="rId2"/>
          <a:stretch>
            <a:fillRect/>
          </a:stretch>
        </p:blipFill>
        <p:spPr>
          <a:xfrm>
            <a:off x="6012340" y="77334"/>
            <a:ext cx="5915689" cy="6703331"/>
          </a:xfrm>
          <a:noFill/>
        </p:spPr>
      </p:pic>
      <p:sp>
        <p:nvSpPr>
          <p:cNvPr id="12" name="Text Placeholder 3">
            <a:extLst>
              <a:ext uri="{FF2B5EF4-FFF2-40B4-BE49-F238E27FC236}">
                <a16:creationId xmlns:a16="http://schemas.microsoft.com/office/drawing/2014/main" id="{6D5B6925-A793-48EE-C7BE-E1A2A49FF127}"/>
              </a:ext>
            </a:extLst>
          </p:cNvPr>
          <p:cNvSpPr>
            <a:spLocks noGrp="1"/>
          </p:cNvSpPr>
          <p:nvPr>
            <p:ph type="body" sz="half" idx="2"/>
          </p:nvPr>
        </p:nvSpPr>
        <p:spPr>
          <a:xfrm>
            <a:off x="609600" y="779929"/>
            <a:ext cx="5342163" cy="5959689"/>
          </a:xfrm>
        </p:spPr>
        <p:txBody>
          <a:bodyPr>
            <a:normAutofit fontScale="92500"/>
          </a:bodyPr>
          <a:lstStyle/>
          <a:p>
            <a:pPr marL="0" indent="0">
              <a:buNone/>
            </a:pPr>
            <a:r>
              <a:rPr lang="en-US" sz="1400" dirty="0">
                <a:solidFill>
                  <a:srgbClr val="00B0F0"/>
                </a:solidFill>
              </a:rPr>
              <a:t>;Documentation:</a:t>
            </a:r>
          </a:p>
          <a:p>
            <a:pPr marL="0" indent="0">
              <a:buNone/>
            </a:pPr>
            <a:r>
              <a:rPr lang="en-US" sz="1400" dirty="0">
                <a:solidFill>
                  <a:srgbClr val="00B0F0"/>
                </a:solidFill>
              </a:rPr>
              <a:t>;\</a:t>
            </a:r>
            <a:r>
              <a:rPr lang="en-US" sz="1400" dirty="0" err="1">
                <a:solidFill>
                  <a:srgbClr val="00B0F0"/>
                </a:solidFill>
              </a:rPr>
              <a:t>ssw</a:t>
            </a:r>
            <a:r>
              <a:rPr lang="en-US" sz="1400" dirty="0">
                <a:solidFill>
                  <a:srgbClr val="00B0F0"/>
                </a:solidFill>
              </a:rPr>
              <a:t>\packages\</a:t>
            </a:r>
            <a:r>
              <a:rPr lang="en-US" sz="1400" dirty="0" err="1">
                <a:solidFill>
                  <a:srgbClr val="00B0F0"/>
                </a:solidFill>
              </a:rPr>
              <a:t>gx_simulator</a:t>
            </a:r>
            <a:r>
              <a:rPr lang="en-US" sz="1400" dirty="0">
                <a:solidFill>
                  <a:srgbClr val="00B0F0"/>
                </a:solidFill>
              </a:rPr>
              <a:t>\util\Step-by-step instructions for creating GX Simulator models.html</a:t>
            </a:r>
          </a:p>
          <a:p>
            <a:pPr marL="0" indent="0">
              <a:buNone/>
            </a:pPr>
            <a:endParaRPr lang="en-US" sz="1400" dirty="0"/>
          </a:p>
          <a:p>
            <a:pPr marL="0" indent="0">
              <a:buNone/>
            </a:pPr>
            <a:r>
              <a:rPr lang="en-US" sz="1400" dirty="0"/>
              <a:t>time=</a:t>
            </a:r>
            <a:r>
              <a:rPr lang="en-US" sz="1400" b="1" dirty="0">
                <a:solidFill>
                  <a:srgbClr val="FF0000"/>
                </a:solidFill>
              </a:rPr>
              <a:t>'2017-09-04 20:34:42’</a:t>
            </a:r>
            <a:r>
              <a:rPr lang="en-US" sz="1400" b="1" dirty="0"/>
              <a:t>	</a:t>
            </a:r>
            <a:r>
              <a:rPr lang="en-US" sz="1400" dirty="0"/>
              <a:t>;time to search for SDO data</a:t>
            </a:r>
          </a:p>
          <a:p>
            <a:pPr marL="0" indent="0">
              <a:buNone/>
            </a:pPr>
            <a:r>
              <a:rPr lang="en-US" sz="1400" dirty="0" err="1"/>
              <a:t>center_arcsec</a:t>
            </a:r>
            <a:r>
              <a:rPr lang="en-US" sz="1400" dirty="0"/>
              <a:t>=[</a:t>
            </a:r>
            <a:r>
              <a:rPr lang="en-US" sz="1400" b="1" dirty="0"/>
              <a:t>250,-250] 	</a:t>
            </a:r>
            <a:r>
              <a:rPr lang="en-US" sz="1400" dirty="0"/>
              <a:t>;center pixel in arcseconds</a:t>
            </a:r>
          </a:p>
          <a:p>
            <a:pPr marL="0" indent="0">
              <a:buNone/>
            </a:pPr>
            <a:r>
              <a:rPr lang="en-US" sz="1400" dirty="0" err="1"/>
              <a:t>size_pix</a:t>
            </a:r>
            <a:r>
              <a:rPr lang="en-US" sz="1400" dirty="0"/>
              <a:t>=[</a:t>
            </a:r>
            <a:r>
              <a:rPr lang="en-US" sz="1400" b="1" dirty="0"/>
              <a:t>160,120,120]	</a:t>
            </a:r>
            <a:r>
              <a:rPr lang="en-US" sz="1400" dirty="0"/>
              <a:t>;box size in voxels</a:t>
            </a:r>
          </a:p>
          <a:p>
            <a:pPr marL="0" indent="0">
              <a:buNone/>
            </a:pPr>
            <a:r>
              <a:rPr lang="en-US" sz="1400" dirty="0" err="1"/>
              <a:t>dx_km</a:t>
            </a:r>
            <a:r>
              <a:rPr lang="en-US" sz="1400" dirty="0"/>
              <a:t>=</a:t>
            </a:r>
            <a:r>
              <a:rPr lang="en-US" sz="1400" b="1" dirty="0"/>
              <a:t>1000		</a:t>
            </a:r>
            <a:r>
              <a:rPr lang="en-US" sz="1400" dirty="0"/>
              <a:t>;resolution in kilometers</a:t>
            </a:r>
          </a:p>
          <a:p>
            <a:pPr marL="0" indent="0">
              <a:buNone/>
            </a:pPr>
            <a:r>
              <a:rPr lang="en-US" sz="1400" dirty="0" err="1"/>
              <a:t>tmp_dir</a:t>
            </a:r>
            <a:r>
              <a:rPr lang="en-US" sz="1400" dirty="0"/>
              <a:t>=</a:t>
            </a:r>
            <a:r>
              <a:rPr lang="en-US" sz="1400" b="1" dirty="0">
                <a:solidFill>
                  <a:srgbClr val="FF0000"/>
                </a:solidFill>
              </a:rPr>
              <a:t>'C:\</a:t>
            </a:r>
            <a:r>
              <a:rPr lang="en-US" sz="1400" b="1" dirty="0" err="1">
                <a:solidFill>
                  <a:srgbClr val="FF0000"/>
                </a:solidFill>
              </a:rPr>
              <a:t>jsoc_cache</a:t>
            </a:r>
            <a:r>
              <a:rPr lang="en-US" sz="1400" b="1" dirty="0">
                <a:solidFill>
                  <a:srgbClr val="FF0000"/>
                </a:solidFill>
              </a:rPr>
              <a:t>’</a:t>
            </a:r>
            <a:r>
              <a:rPr lang="en-US" sz="1400" b="1" dirty="0"/>
              <a:t>	</a:t>
            </a:r>
            <a:r>
              <a:rPr lang="en-US" sz="1400" dirty="0"/>
              <a:t>;local data input repository</a:t>
            </a:r>
          </a:p>
          <a:p>
            <a:pPr marL="0" indent="0">
              <a:buNone/>
            </a:pPr>
            <a:r>
              <a:rPr lang="en-US" sz="1400" dirty="0" err="1"/>
              <a:t>out_dir</a:t>
            </a:r>
            <a:r>
              <a:rPr lang="en-US" sz="1400" dirty="0"/>
              <a:t>=</a:t>
            </a:r>
            <a:r>
              <a:rPr lang="en-US" sz="1400" b="1" dirty="0">
                <a:solidFill>
                  <a:srgbClr val="FF0000"/>
                </a:solidFill>
              </a:rPr>
              <a:t>'C:\</a:t>
            </a:r>
            <a:r>
              <a:rPr lang="en-US" sz="1400" b="1" dirty="0" err="1">
                <a:solidFill>
                  <a:srgbClr val="FF0000"/>
                </a:solidFill>
              </a:rPr>
              <a:t>gx_models</a:t>
            </a:r>
            <a:r>
              <a:rPr lang="en-US" sz="1400" b="1" dirty="0">
                <a:solidFill>
                  <a:srgbClr val="FF0000"/>
                </a:solidFill>
              </a:rPr>
              <a:t>'</a:t>
            </a:r>
            <a:r>
              <a:rPr lang="en-US" sz="1400" b="1" dirty="0"/>
              <a:t>	</a:t>
            </a:r>
            <a:r>
              <a:rPr lang="en-US" sz="1400" dirty="0"/>
              <a:t>;local model output repository</a:t>
            </a:r>
            <a:endParaRPr lang="en-US" sz="1050" dirty="0">
              <a:solidFill>
                <a:srgbClr val="00B0F0"/>
              </a:solidFill>
            </a:endParaRPr>
          </a:p>
          <a:p>
            <a:pPr marL="0" indent="0">
              <a:buNone/>
            </a:pPr>
            <a:r>
              <a:rPr lang="en-US" sz="1600" dirty="0">
                <a:solidFill>
                  <a:srgbClr val="00B0F0"/>
                </a:solidFill>
              </a:rPr>
              <a:t>;calling sequence of the top level AMPP procedure</a:t>
            </a:r>
          </a:p>
          <a:p>
            <a:pPr marL="0" indent="0">
              <a:buNone/>
            </a:pPr>
            <a:r>
              <a:rPr lang="en-US" sz="1600" b="1" dirty="0">
                <a:solidFill>
                  <a:srgbClr val="7030A0"/>
                </a:solidFill>
              </a:rPr>
              <a:t>gx_fov2box</a:t>
            </a:r>
            <a:r>
              <a:rPr lang="en-US" sz="1600" b="1" dirty="0"/>
              <a:t>, </a:t>
            </a:r>
            <a:r>
              <a:rPr lang="en-US" sz="1600" dirty="0"/>
              <a:t>time, </a:t>
            </a:r>
            <a:r>
              <a:rPr lang="en-US" sz="1600" dirty="0" err="1"/>
              <a:t>center_arcsec</a:t>
            </a:r>
            <a:r>
              <a:rPr lang="en-US" sz="1600" dirty="0"/>
              <a:t>=</a:t>
            </a:r>
            <a:r>
              <a:rPr lang="en-US" sz="1600" dirty="0" err="1"/>
              <a:t>center_arcsec</a:t>
            </a:r>
            <a:r>
              <a:rPr lang="en-US" sz="1600" dirty="0"/>
              <a:t>, </a:t>
            </a:r>
            <a:r>
              <a:rPr lang="en-US" sz="1600" dirty="0" err="1"/>
              <a:t>size_pix</a:t>
            </a:r>
            <a:r>
              <a:rPr lang="en-US" sz="1600" dirty="0"/>
              <a:t>=</a:t>
            </a:r>
            <a:r>
              <a:rPr lang="en-US" sz="1600" dirty="0" err="1"/>
              <a:t>size_pix</a:t>
            </a:r>
            <a:r>
              <a:rPr lang="en-US" sz="1600" dirty="0"/>
              <a:t>, </a:t>
            </a:r>
            <a:r>
              <a:rPr lang="en-US" sz="1600" dirty="0" err="1"/>
              <a:t>dx_km</a:t>
            </a:r>
            <a:r>
              <a:rPr lang="en-US" sz="1600" dirty="0"/>
              <a:t>=</a:t>
            </a:r>
            <a:r>
              <a:rPr lang="en-US" sz="1600" dirty="0" err="1"/>
              <a:t>dx_km</a:t>
            </a:r>
            <a:r>
              <a:rPr lang="en-US" sz="1600" dirty="0"/>
              <a:t>, </a:t>
            </a:r>
            <a:r>
              <a:rPr lang="en-US" sz="1600" dirty="0" err="1"/>
              <a:t>out_dir</a:t>
            </a:r>
            <a:r>
              <a:rPr lang="en-US" sz="1600" dirty="0"/>
              <a:t>=</a:t>
            </a:r>
            <a:r>
              <a:rPr lang="en-US" sz="1600" dirty="0" err="1"/>
              <a:t>out_dir,tmp_dir</a:t>
            </a:r>
            <a:r>
              <a:rPr lang="en-US" sz="1600" dirty="0"/>
              <a:t>=</a:t>
            </a:r>
            <a:r>
              <a:rPr lang="en-US" sz="1600" dirty="0" err="1"/>
              <a:t>tmp_dir</a:t>
            </a:r>
            <a:r>
              <a:rPr lang="en-US" sz="1600" dirty="0"/>
              <a:t>, /</a:t>
            </a:r>
            <a:r>
              <a:rPr lang="en-US" sz="1600" dirty="0" err="1"/>
              <a:t>cea</a:t>
            </a:r>
            <a:r>
              <a:rPr lang="en-US" sz="1600" dirty="0"/>
              <a:t>, /</a:t>
            </a:r>
            <a:r>
              <a:rPr lang="en-US" sz="1600" dirty="0" err="1"/>
              <a:t>euv</a:t>
            </a:r>
            <a:r>
              <a:rPr lang="en-US" sz="1600" dirty="0"/>
              <a:t>, /</a:t>
            </a:r>
            <a:r>
              <a:rPr lang="en-US" sz="1600" dirty="0" err="1"/>
              <a:t>uv</a:t>
            </a:r>
            <a:r>
              <a:rPr lang="en-US" sz="1600" dirty="0"/>
              <a:t> ,/</a:t>
            </a:r>
            <a:r>
              <a:rPr lang="en-US" sz="1600" dirty="0" err="1"/>
              <a:t>nlfff_only</a:t>
            </a:r>
            <a:endParaRPr lang="en-US" sz="1600" dirty="0"/>
          </a:p>
          <a:p>
            <a:pPr marL="0" indent="0">
              <a:buNone/>
            </a:pPr>
            <a:r>
              <a:rPr lang="en-US" sz="1600" dirty="0">
                <a:solidFill>
                  <a:srgbClr val="00B0F0"/>
                </a:solidFill>
              </a:rPr>
              <a:t>;IDL console output</a:t>
            </a:r>
            <a:endParaRPr lang="en-US" sz="1050" dirty="0"/>
          </a:p>
          <a:p>
            <a:pPr marL="0" indent="0">
              <a:buNone/>
            </a:pPr>
            <a:r>
              <a:rPr lang="en-US" sz="1200" dirty="0"/>
              <a:t>% GX_FOV2BOX: Data not found in the local repository, downloaded in 146.127 seconds</a:t>
            </a:r>
          </a:p>
          <a:p>
            <a:pPr marL="0" indent="0">
              <a:buNone/>
            </a:pPr>
            <a:r>
              <a:rPr lang="en-US" sz="1200" dirty="0"/>
              <a:t>% GX_FOV2BOX: Creating the box structure</a:t>
            </a:r>
          </a:p>
          <a:p>
            <a:pPr marL="0" indent="0">
              <a:buNone/>
            </a:pPr>
            <a:r>
              <a:rPr lang="en-US" sz="1200" dirty="0"/>
              <a:t>% GX_FOV2BOX: Box structure created in 17.315 seconds</a:t>
            </a:r>
          </a:p>
          <a:p>
            <a:pPr marL="0" indent="0">
              <a:buNone/>
            </a:pPr>
            <a:r>
              <a:rPr lang="en-US" sz="1200" dirty="0"/>
              <a:t>% GX_FOV2BOX: Performing initial potential extrapolation</a:t>
            </a:r>
          </a:p>
          <a:p>
            <a:pPr marL="0" indent="0">
              <a:buNone/>
            </a:pPr>
            <a:r>
              <a:rPr lang="en-US" sz="1200" dirty="0"/>
              <a:t>% GX_FOV2BOX: Potential extrapolation performed in 2.928 seconds</a:t>
            </a:r>
          </a:p>
          <a:p>
            <a:pPr marL="0" indent="0">
              <a:buNone/>
            </a:pPr>
            <a:r>
              <a:rPr lang="en-US" sz="1200" dirty="0"/>
              <a:t>% GX_FOV2BOX: Potential box structure saved to </a:t>
            </a:r>
          </a:p>
          <a:p>
            <a:pPr marL="0" indent="0">
              <a:buNone/>
            </a:pPr>
            <a:r>
              <a:rPr lang="en-US" sz="1200" dirty="0"/>
              <a:t>C:\gx_models\2017-09-04\hmi.M_720s.20170904_202242.W119S8CR.CEA.POT.sav</a:t>
            </a:r>
          </a:p>
          <a:p>
            <a:pPr marL="0" indent="0">
              <a:buNone/>
            </a:pPr>
            <a:r>
              <a:rPr lang="en-US" sz="1200" dirty="0"/>
              <a:t>% GX_FOV2BOX: Performing NLFFF extrapolation</a:t>
            </a:r>
          </a:p>
          <a:p>
            <a:pPr marL="0" indent="0">
              <a:buNone/>
            </a:pPr>
            <a:r>
              <a:rPr lang="en-US" sz="1200" dirty="0"/>
              <a:t>% GX_FOV2BOX: NLFFF extrapolation performed in 252.11 seconds</a:t>
            </a:r>
          </a:p>
          <a:p>
            <a:pPr marL="0" indent="0">
              <a:buNone/>
            </a:pPr>
            <a:r>
              <a:rPr lang="en-US" sz="1200" dirty="0"/>
              <a:t>% GX_FOV2BOX: NLFFF box structure saved to </a:t>
            </a:r>
          </a:p>
          <a:p>
            <a:pPr marL="0" indent="0">
              <a:buNone/>
            </a:pPr>
            <a:r>
              <a:rPr lang="en-US" sz="1200" dirty="0"/>
              <a:t>C:\gx_models\2017-09-04\hmi.M_720s.20170904_202242.W119S8CR.CEA.NAS.sav</a:t>
            </a:r>
            <a:r>
              <a:rPr lang="en-US" dirty="0"/>
              <a:t> </a:t>
            </a:r>
          </a:p>
          <a:p>
            <a:endParaRPr lang="en-US" dirty="0"/>
          </a:p>
        </p:txBody>
      </p:sp>
      <p:sp>
        <p:nvSpPr>
          <p:cNvPr id="7" name="Footer Placeholder 6">
            <a:extLst>
              <a:ext uri="{FF2B5EF4-FFF2-40B4-BE49-F238E27FC236}">
                <a16:creationId xmlns:a16="http://schemas.microsoft.com/office/drawing/2014/main" id="{709AB630-1890-E42F-0FFE-2E929FD8D55F}"/>
              </a:ext>
            </a:extLst>
          </p:cNvPr>
          <p:cNvSpPr>
            <a:spLocks noGrp="1"/>
          </p:cNvSpPr>
          <p:nvPr>
            <p:ph type="ftr" sz="quarter" idx="11"/>
          </p:nvPr>
        </p:nvSpPr>
        <p:spPr/>
        <p:txBody>
          <a:bodyPr/>
          <a:lstStyle/>
          <a:p>
            <a:r>
              <a:rPr lang="en-US"/>
              <a:t>GX Simulator-ISSI 2023</a:t>
            </a:r>
          </a:p>
        </p:txBody>
      </p:sp>
      <p:sp>
        <p:nvSpPr>
          <p:cNvPr id="2" name="Date Placeholder 1">
            <a:extLst>
              <a:ext uri="{FF2B5EF4-FFF2-40B4-BE49-F238E27FC236}">
                <a16:creationId xmlns:a16="http://schemas.microsoft.com/office/drawing/2014/main" id="{B9468C94-E9E1-682A-A5BF-0F1919B56F61}"/>
              </a:ext>
            </a:extLst>
          </p:cNvPr>
          <p:cNvSpPr>
            <a:spLocks noGrp="1"/>
          </p:cNvSpPr>
          <p:nvPr>
            <p:ph type="dt" sz="half" idx="10"/>
          </p:nvPr>
        </p:nvSpPr>
        <p:spPr/>
        <p:txBody>
          <a:bodyPr/>
          <a:lstStyle/>
          <a:p>
            <a:fld id="{50F6C4F0-2BA7-4B79-B5E7-485D7DC969E5}" type="datetime1">
              <a:rPr lang="en-US" smtClean="0"/>
              <a:t>10/30/2023</a:t>
            </a:fld>
            <a:endParaRPr lang="en-US"/>
          </a:p>
        </p:txBody>
      </p:sp>
      <p:sp>
        <p:nvSpPr>
          <p:cNvPr id="3" name="Slide Number Placeholder 2">
            <a:extLst>
              <a:ext uri="{FF2B5EF4-FFF2-40B4-BE49-F238E27FC236}">
                <a16:creationId xmlns:a16="http://schemas.microsoft.com/office/drawing/2014/main" id="{55DC373A-040B-BD41-0529-14C572647CDE}"/>
              </a:ext>
            </a:extLst>
          </p:cNvPr>
          <p:cNvSpPr>
            <a:spLocks noGrp="1"/>
          </p:cNvSpPr>
          <p:nvPr>
            <p:ph type="sldNum" sz="quarter" idx="12"/>
          </p:nvPr>
        </p:nvSpPr>
        <p:spPr/>
        <p:txBody>
          <a:bodyPr/>
          <a:lstStyle/>
          <a:p>
            <a:fld id="{433F72E2-B969-4D33-B4DC-CA986E2DD195}" type="slidenum">
              <a:rPr lang="en-US" smtClean="0"/>
              <a:t>6</a:t>
            </a:fld>
            <a:endParaRPr lang="en-US"/>
          </a:p>
        </p:txBody>
      </p:sp>
    </p:spTree>
    <p:extLst>
      <p:ext uri="{BB962C8B-B14F-4D97-AF65-F5344CB8AC3E}">
        <p14:creationId xmlns:p14="http://schemas.microsoft.com/office/powerpoint/2010/main" val="14373683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descr="A picture containing art, design&#10;&#10;Description automatically generated">
            <a:extLst>
              <a:ext uri="{FF2B5EF4-FFF2-40B4-BE49-F238E27FC236}">
                <a16:creationId xmlns:a16="http://schemas.microsoft.com/office/drawing/2014/main" id="{F37EBB8A-7387-1CFE-C2FA-195FCDA4EB5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7539" b="1538"/>
          <a:stretch/>
        </p:blipFill>
        <p:spPr>
          <a:xfrm>
            <a:off x="-11358" y="10"/>
            <a:ext cx="9669642" cy="6857990"/>
          </a:xfrm>
          <a:prstGeom prst="rect">
            <a:avLst/>
          </a:prstGeom>
        </p:spPr>
      </p:pic>
      <p:sp>
        <p:nvSpPr>
          <p:cNvPr id="13" name="Rectangle 1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0AD9866-E088-4268-1193-7BE506F2B84A}"/>
              </a:ext>
            </a:extLst>
          </p:cNvPr>
          <p:cNvSpPr>
            <a:spLocks noGrp="1"/>
          </p:cNvSpPr>
          <p:nvPr>
            <p:ph type="title"/>
          </p:nvPr>
        </p:nvSpPr>
        <p:spPr>
          <a:xfrm>
            <a:off x="7935402" y="743447"/>
            <a:ext cx="3445765" cy="3692028"/>
          </a:xfrm>
          <a:noFill/>
        </p:spPr>
        <p:txBody>
          <a:bodyPr vert="horz" lIns="91440" tIns="45720" rIns="91440" bIns="45720" rtlCol="0" anchor="b">
            <a:normAutofit/>
          </a:bodyPr>
          <a:lstStyle/>
          <a:p>
            <a:r>
              <a:rPr lang="en-US" sz="5200" dirty="0"/>
              <a:t>GX Simulator Model Produced by AMPP</a:t>
            </a:r>
          </a:p>
        </p:txBody>
      </p:sp>
      <p:sp>
        <p:nvSpPr>
          <p:cNvPr id="12" name="Arrow: Right 11">
            <a:extLst>
              <a:ext uri="{FF2B5EF4-FFF2-40B4-BE49-F238E27FC236}">
                <a16:creationId xmlns:a16="http://schemas.microsoft.com/office/drawing/2014/main" id="{AC284E25-1E48-C741-82F7-CF0AE75BA195}"/>
              </a:ext>
            </a:extLst>
          </p:cNvPr>
          <p:cNvSpPr/>
          <p:nvPr/>
        </p:nvSpPr>
        <p:spPr>
          <a:xfrm rot="17577936">
            <a:off x="126411" y="1749859"/>
            <a:ext cx="2300374" cy="70666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Calibri" panose="020F0502020204030204"/>
              </a:rPr>
              <a:t>Earth LOS</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Arrow: Right 16">
            <a:extLst>
              <a:ext uri="{FF2B5EF4-FFF2-40B4-BE49-F238E27FC236}">
                <a16:creationId xmlns:a16="http://schemas.microsoft.com/office/drawing/2014/main" id="{1ADCDB49-53B4-6423-602A-260BD326DFC9}"/>
              </a:ext>
            </a:extLst>
          </p:cNvPr>
          <p:cNvSpPr/>
          <p:nvPr/>
        </p:nvSpPr>
        <p:spPr>
          <a:xfrm rot="16200000">
            <a:off x="-647695" y="5027096"/>
            <a:ext cx="2300374" cy="706666"/>
          </a:xfrm>
          <a:prstGeom prst="rightArrow">
            <a:avLst/>
          </a:prstGeom>
          <a:solidFill>
            <a:srgbClr val="C00000">
              <a:alpha val="23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Solar </a:t>
            </a:r>
            <a:r>
              <a:rPr lang="en-US">
                <a:solidFill>
                  <a:prstClr val="white"/>
                </a:solidFill>
                <a:latin typeface="Calibri" panose="020F0502020204030204"/>
              </a:rPr>
              <a:t> Local Normal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Date Placeholder 2">
            <a:extLst>
              <a:ext uri="{FF2B5EF4-FFF2-40B4-BE49-F238E27FC236}">
                <a16:creationId xmlns:a16="http://schemas.microsoft.com/office/drawing/2014/main" id="{BC7991C8-3D0E-D949-13EC-2B14BA7E8E35}"/>
              </a:ext>
            </a:extLst>
          </p:cNvPr>
          <p:cNvSpPr>
            <a:spLocks noGrp="1"/>
          </p:cNvSpPr>
          <p:nvPr>
            <p:ph type="dt" sz="half" idx="10"/>
          </p:nvPr>
        </p:nvSpPr>
        <p:spPr/>
        <p:txBody>
          <a:bodyPr/>
          <a:lstStyle/>
          <a:p>
            <a:fld id="{B44CEA8D-7020-43E5-ACCD-865050DFB4EA}" type="datetime1">
              <a:rPr lang="en-US" smtClean="0"/>
              <a:t>10/30/2023</a:t>
            </a:fld>
            <a:endParaRPr lang="en-US"/>
          </a:p>
        </p:txBody>
      </p:sp>
      <p:sp>
        <p:nvSpPr>
          <p:cNvPr id="5" name="Footer Placeholder 4">
            <a:extLst>
              <a:ext uri="{FF2B5EF4-FFF2-40B4-BE49-F238E27FC236}">
                <a16:creationId xmlns:a16="http://schemas.microsoft.com/office/drawing/2014/main" id="{2CB8CDC8-73D8-E4B3-4A2D-F63B91426A22}"/>
              </a:ext>
            </a:extLst>
          </p:cNvPr>
          <p:cNvSpPr>
            <a:spLocks noGrp="1"/>
          </p:cNvSpPr>
          <p:nvPr>
            <p:ph type="ftr" sz="quarter" idx="11"/>
          </p:nvPr>
        </p:nvSpPr>
        <p:spPr/>
        <p:txBody>
          <a:bodyPr/>
          <a:lstStyle/>
          <a:p>
            <a:r>
              <a:rPr lang="en-US"/>
              <a:t>GX Simulator-ISSI 2023</a:t>
            </a:r>
          </a:p>
        </p:txBody>
      </p:sp>
      <p:sp>
        <p:nvSpPr>
          <p:cNvPr id="4" name="Slide Number Placeholder 3">
            <a:extLst>
              <a:ext uri="{FF2B5EF4-FFF2-40B4-BE49-F238E27FC236}">
                <a16:creationId xmlns:a16="http://schemas.microsoft.com/office/drawing/2014/main" id="{09352EB1-56B4-D254-BE78-F6DC7742CA0E}"/>
              </a:ext>
            </a:extLst>
          </p:cNvPr>
          <p:cNvSpPr>
            <a:spLocks noGrp="1"/>
          </p:cNvSpPr>
          <p:nvPr>
            <p:ph type="sldNum" sz="quarter" idx="12"/>
          </p:nvPr>
        </p:nvSpPr>
        <p:spPr/>
        <p:txBody>
          <a:bodyPr/>
          <a:lstStyle/>
          <a:p>
            <a:fld id="{5F6A7368-F21E-497D-A615-AB533D92FC0A}" type="slidenum">
              <a:rPr lang="en-US" smtClean="0"/>
              <a:t>7</a:t>
            </a:fld>
            <a:endParaRPr lang="en-US"/>
          </a:p>
        </p:txBody>
      </p:sp>
    </p:spTree>
    <p:extLst>
      <p:ext uri="{BB962C8B-B14F-4D97-AF65-F5344CB8AC3E}">
        <p14:creationId xmlns:p14="http://schemas.microsoft.com/office/powerpoint/2010/main" val="42877501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a:extLst>
              <a:ext uri="{FF2B5EF4-FFF2-40B4-BE49-F238E27FC236}">
                <a16:creationId xmlns:a16="http://schemas.microsoft.com/office/drawing/2014/main" id="{F37EBB8A-7387-1CFE-C2FA-195FCDA4EB5C}"/>
              </a:ext>
            </a:extLst>
          </p:cNvPr>
          <p:cNvPicPr>
            <a:picLocks noGrp="1" noChangeAspect="1"/>
          </p:cNvPicPr>
          <p:nvPr>
            <p:ph idx="1"/>
          </p:nvPr>
        </p:nvPicPr>
        <p:blipFill>
          <a:blip r:embed="rId2"/>
          <a:srcRect t="14539" b="14539"/>
          <a:stretch/>
        </p:blipFill>
        <p:spPr>
          <a:xfrm>
            <a:off x="-622575" y="10"/>
            <a:ext cx="9669642" cy="6857990"/>
          </a:xfrm>
          <a:prstGeom prst="rect">
            <a:avLst/>
          </a:prstGeom>
        </p:spPr>
      </p:pic>
      <p:sp>
        <p:nvSpPr>
          <p:cNvPr id="13" name="Rectangle 1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0AD9866-E088-4268-1193-7BE506F2B84A}"/>
              </a:ext>
            </a:extLst>
          </p:cNvPr>
          <p:cNvSpPr>
            <a:spLocks noGrp="1"/>
          </p:cNvSpPr>
          <p:nvPr>
            <p:ph type="title"/>
          </p:nvPr>
        </p:nvSpPr>
        <p:spPr>
          <a:xfrm>
            <a:off x="8435916" y="136525"/>
            <a:ext cx="3445765" cy="6584949"/>
          </a:xfrm>
          <a:noFill/>
        </p:spPr>
        <p:txBody>
          <a:bodyPr vert="horz" lIns="91440" tIns="45720" rIns="91440" bIns="45720" rtlCol="0" anchor="b">
            <a:noAutofit/>
          </a:bodyPr>
          <a:lstStyle/>
          <a:p>
            <a:r>
              <a:rPr kumimoji="0" lang="en-US" sz="3400" b="0" i="0" u="none" strike="noStrike" kern="1200" cap="none" spc="0" normalizeH="0" baseline="0" noProof="0">
                <a:ln>
                  <a:noFill/>
                </a:ln>
                <a:solidFill>
                  <a:prstClr val="black"/>
                </a:solidFill>
                <a:effectLst/>
                <a:uLnTx/>
                <a:uFillTx/>
                <a:latin typeface="Calibri" panose="020F0502020204030204"/>
                <a:ea typeface="+mn-ea"/>
                <a:cs typeface="+mn-cs"/>
              </a:rPr>
              <a:t>Use HMI vector magnetic field measurements to generate  a 3D NLFFF magnetic field model and compare its topology with available Earth-LOS multiwavelength data</a:t>
            </a:r>
            <a:br>
              <a:rPr kumimoji="0" lang="en-US" sz="3400" b="0" i="0" u="none" strike="noStrike" kern="1200" cap="none" spc="0" normalizeH="0" baseline="0" noProof="0">
                <a:ln>
                  <a:noFill/>
                </a:ln>
                <a:solidFill>
                  <a:prstClr val="black"/>
                </a:solidFill>
                <a:effectLst/>
                <a:uLnTx/>
                <a:uFillTx/>
                <a:latin typeface="Calibri" panose="020F0502020204030204"/>
                <a:ea typeface="+mn-ea"/>
                <a:cs typeface="+mn-cs"/>
              </a:rPr>
            </a:br>
            <a:endParaRPr lang="en-US" sz="3400" dirty="0"/>
          </a:p>
        </p:txBody>
      </p:sp>
      <p:sp>
        <p:nvSpPr>
          <p:cNvPr id="3" name="Date Placeholder 2">
            <a:extLst>
              <a:ext uri="{FF2B5EF4-FFF2-40B4-BE49-F238E27FC236}">
                <a16:creationId xmlns:a16="http://schemas.microsoft.com/office/drawing/2014/main" id="{A090B7BB-D8FC-0590-2764-A56591B23AF2}"/>
              </a:ext>
            </a:extLst>
          </p:cNvPr>
          <p:cNvSpPr>
            <a:spLocks noGrp="1"/>
          </p:cNvSpPr>
          <p:nvPr>
            <p:ph type="dt" sz="half" idx="10"/>
          </p:nvPr>
        </p:nvSpPr>
        <p:spPr/>
        <p:txBody>
          <a:bodyPr/>
          <a:lstStyle/>
          <a:p>
            <a:fld id="{C22457F1-FA0E-48F5-81BE-228E7DF4CF73}" type="datetime1">
              <a:rPr lang="en-US" smtClean="0"/>
              <a:t>10/30/2023</a:t>
            </a:fld>
            <a:endParaRPr lang="en-US"/>
          </a:p>
        </p:txBody>
      </p:sp>
      <p:sp>
        <p:nvSpPr>
          <p:cNvPr id="5" name="Footer Placeholder 4">
            <a:extLst>
              <a:ext uri="{FF2B5EF4-FFF2-40B4-BE49-F238E27FC236}">
                <a16:creationId xmlns:a16="http://schemas.microsoft.com/office/drawing/2014/main" id="{4DF76D68-EEDA-FE48-AC97-77FD2EA0FD77}"/>
              </a:ext>
            </a:extLst>
          </p:cNvPr>
          <p:cNvSpPr>
            <a:spLocks noGrp="1"/>
          </p:cNvSpPr>
          <p:nvPr>
            <p:ph type="ftr" sz="quarter" idx="11"/>
          </p:nvPr>
        </p:nvSpPr>
        <p:spPr/>
        <p:txBody>
          <a:bodyPr/>
          <a:lstStyle/>
          <a:p>
            <a:r>
              <a:rPr lang="en-US"/>
              <a:t>GX Simulator-ISSI 2023</a:t>
            </a:r>
          </a:p>
        </p:txBody>
      </p:sp>
      <p:sp>
        <p:nvSpPr>
          <p:cNvPr id="4" name="Slide Number Placeholder 3">
            <a:extLst>
              <a:ext uri="{FF2B5EF4-FFF2-40B4-BE49-F238E27FC236}">
                <a16:creationId xmlns:a16="http://schemas.microsoft.com/office/drawing/2014/main" id="{6E2DFA50-E4B8-8D83-AE4C-D7A7DEFBFD45}"/>
              </a:ext>
            </a:extLst>
          </p:cNvPr>
          <p:cNvSpPr>
            <a:spLocks noGrp="1"/>
          </p:cNvSpPr>
          <p:nvPr>
            <p:ph type="sldNum" sz="quarter" idx="12"/>
          </p:nvPr>
        </p:nvSpPr>
        <p:spPr/>
        <p:txBody>
          <a:bodyPr/>
          <a:lstStyle/>
          <a:p>
            <a:fld id="{5F6A7368-F21E-497D-A615-AB533D92FC0A}" type="slidenum">
              <a:rPr lang="en-US" smtClean="0"/>
              <a:t>8</a:t>
            </a:fld>
            <a:endParaRPr lang="en-US"/>
          </a:p>
        </p:txBody>
      </p:sp>
    </p:spTree>
    <p:extLst>
      <p:ext uri="{BB962C8B-B14F-4D97-AF65-F5344CB8AC3E}">
        <p14:creationId xmlns:p14="http://schemas.microsoft.com/office/powerpoint/2010/main" val="36456036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F94BA-76A3-492E-A19A-FBF4BCA9F6B1}"/>
              </a:ext>
            </a:extLst>
          </p:cNvPr>
          <p:cNvSpPr>
            <a:spLocks noGrp="1"/>
          </p:cNvSpPr>
          <p:nvPr>
            <p:ph type="title"/>
          </p:nvPr>
        </p:nvSpPr>
        <p:spPr>
          <a:xfrm>
            <a:off x="362673" y="365125"/>
            <a:ext cx="11628699" cy="1325563"/>
          </a:xfrm>
        </p:spPr>
        <p:txBody>
          <a:bodyPr>
            <a:normAutofit/>
          </a:bodyPr>
          <a:lstStyle/>
          <a:p>
            <a:r>
              <a:rPr lang="en-US" sz="3200" b="1" dirty="0">
                <a:latin typeface="+mn-lt"/>
              </a:rPr>
              <a:t>GX Workflow: </a:t>
            </a:r>
            <a:r>
              <a:rPr lang="en-US" sz="3200" dirty="0">
                <a:latin typeface="+mn-lt"/>
              </a:rPr>
              <a:t>Magneto-Thermal Coronal Models</a:t>
            </a:r>
          </a:p>
        </p:txBody>
      </p:sp>
      <p:sp>
        <p:nvSpPr>
          <p:cNvPr id="3" name="Date Placeholder 2">
            <a:extLst>
              <a:ext uri="{FF2B5EF4-FFF2-40B4-BE49-F238E27FC236}">
                <a16:creationId xmlns:a16="http://schemas.microsoft.com/office/drawing/2014/main" id="{708BC0B4-F992-0952-E7C1-1DF3FF994DD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8D067B-FDE2-4355-B898-2D229A1A5ABD}"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10/30/2023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08A3179-0A93-4783-AEED-7D2556F5AF0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GX Simulator-ISSI 2023</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F596955E-953C-4823-A909-12105843F955}"/>
              </a:ext>
            </a:extLst>
          </p:cNvPr>
          <p:cNvSpPr/>
          <p:nvPr/>
        </p:nvSpPr>
        <p:spPr>
          <a:xfrm>
            <a:off x="843682" y="1999708"/>
            <a:ext cx="3645544" cy="972000"/>
          </a:xfrm>
          <a:custGeom>
            <a:avLst/>
            <a:gdLst>
              <a:gd name="connsiteX0" fmla="*/ 0 w 3645544"/>
              <a:gd name="connsiteY0" fmla="*/ 0 h 972000"/>
              <a:gd name="connsiteX1" fmla="*/ 3159544 w 3645544"/>
              <a:gd name="connsiteY1" fmla="*/ 0 h 972000"/>
              <a:gd name="connsiteX2" fmla="*/ 3645544 w 3645544"/>
              <a:gd name="connsiteY2" fmla="*/ 486000 h 972000"/>
              <a:gd name="connsiteX3" fmla="*/ 3159544 w 3645544"/>
              <a:gd name="connsiteY3" fmla="*/ 972000 h 972000"/>
              <a:gd name="connsiteX4" fmla="*/ 0 w 3645544"/>
              <a:gd name="connsiteY4" fmla="*/ 972000 h 972000"/>
              <a:gd name="connsiteX5" fmla="*/ 486000 w 3645544"/>
              <a:gd name="connsiteY5" fmla="*/ 486000 h 972000"/>
              <a:gd name="connsiteX6" fmla="*/ 0 w 3645544"/>
              <a:gd name="connsiteY6" fmla="*/ 0 h 9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45544" h="972000">
                <a:moveTo>
                  <a:pt x="0" y="0"/>
                </a:moveTo>
                <a:lnTo>
                  <a:pt x="3159544" y="0"/>
                </a:lnTo>
                <a:lnTo>
                  <a:pt x="3645544" y="486000"/>
                </a:lnTo>
                <a:lnTo>
                  <a:pt x="3159544" y="972000"/>
                </a:lnTo>
                <a:lnTo>
                  <a:pt x="0" y="972000"/>
                </a:lnTo>
                <a:lnTo>
                  <a:pt x="486000" y="486000"/>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58009" tIns="24003" rIns="510003" bIns="24003"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Uses measured boundary conditions to compute the magnetic field model</a:t>
            </a:r>
          </a:p>
        </p:txBody>
      </p:sp>
      <p:sp>
        <p:nvSpPr>
          <p:cNvPr id="10" name="Freeform: Shape 9">
            <a:extLst>
              <a:ext uri="{FF2B5EF4-FFF2-40B4-BE49-F238E27FC236}">
                <a16:creationId xmlns:a16="http://schemas.microsoft.com/office/drawing/2014/main" id="{7C82FF64-C034-4891-BB25-B66F90AC6418}"/>
              </a:ext>
            </a:extLst>
          </p:cNvPr>
          <p:cNvSpPr/>
          <p:nvPr/>
        </p:nvSpPr>
        <p:spPr>
          <a:xfrm>
            <a:off x="843682" y="3093208"/>
            <a:ext cx="2916435" cy="2909671"/>
          </a:xfrm>
          <a:custGeom>
            <a:avLst/>
            <a:gdLst>
              <a:gd name="connsiteX0" fmla="*/ 0 w 2916435"/>
              <a:gd name="connsiteY0" fmla="*/ 0 h 2909671"/>
              <a:gd name="connsiteX1" fmla="*/ 2916435 w 2916435"/>
              <a:gd name="connsiteY1" fmla="*/ 0 h 2909671"/>
              <a:gd name="connsiteX2" fmla="*/ 2916435 w 2916435"/>
              <a:gd name="connsiteY2" fmla="*/ 2909671 h 2909671"/>
              <a:gd name="connsiteX3" fmla="*/ 0 w 2916435"/>
              <a:gd name="connsiteY3" fmla="*/ 2909671 h 2909671"/>
              <a:gd name="connsiteX4" fmla="*/ 0 w 2916435"/>
              <a:gd name="connsiteY4" fmla="*/ 0 h 2909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6435" h="2909671">
                <a:moveTo>
                  <a:pt x="0" y="0"/>
                </a:moveTo>
                <a:lnTo>
                  <a:pt x="2916435" y="0"/>
                </a:lnTo>
                <a:lnTo>
                  <a:pt x="2916435" y="2909671"/>
                </a:lnTo>
                <a:lnTo>
                  <a:pt x="0" y="290967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171450" marR="0" lvl="1" indent="-171450" algn="l" defTabSz="800100" rtl="0" eaLnBrk="1" fontAlgn="auto" latinLnBrk="0" hangingPunct="1">
              <a:lnSpc>
                <a:spcPct val="90000"/>
              </a:lnSpc>
              <a:spcBef>
                <a:spcPct val="0"/>
              </a:spcBef>
              <a:spcAft>
                <a:spcPct val="15000"/>
              </a:spcAft>
              <a:buClrTx/>
              <a:buSzTx/>
              <a:buFontTx/>
              <a:buChar char="•"/>
              <a:tabLst/>
              <a:defRPr/>
            </a:pPr>
            <a:r>
              <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Fast NLFFF extrapolation codes (Fleishman et al. 2017), which employ a modified version of the weighted optimization algorithm (Wiegelmann 2004).</a:t>
            </a:r>
          </a:p>
        </p:txBody>
      </p:sp>
      <p:sp>
        <p:nvSpPr>
          <p:cNvPr id="11" name="Freeform: Shape 10">
            <a:extLst>
              <a:ext uri="{FF2B5EF4-FFF2-40B4-BE49-F238E27FC236}">
                <a16:creationId xmlns:a16="http://schemas.microsoft.com/office/drawing/2014/main" id="{15EFC406-48BC-4932-A9BB-D2017799B347}"/>
              </a:ext>
            </a:extLst>
          </p:cNvPr>
          <p:cNvSpPr/>
          <p:nvPr/>
        </p:nvSpPr>
        <p:spPr>
          <a:xfrm>
            <a:off x="4273227" y="1999708"/>
            <a:ext cx="3645544" cy="972000"/>
          </a:xfrm>
          <a:custGeom>
            <a:avLst/>
            <a:gdLst>
              <a:gd name="connsiteX0" fmla="*/ 0 w 3645544"/>
              <a:gd name="connsiteY0" fmla="*/ 0 h 972000"/>
              <a:gd name="connsiteX1" fmla="*/ 3159544 w 3645544"/>
              <a:gd name="connsiteY1" fmla="*/ 0 h 972000"/>
              <a:gd name="connsiteX2" fmla="*/ 3645544 w 3645544"/>
              <a:gd name="connsiteY2" fmla="*/ 486000 h 972000"/>
              <a:gd name="connsiteX3" fmla="*/ 3159544 w 3645544"/>
              <a:gd name="connsiteY3" fmla="*/ 972000 h 972000"/>
              <a:gd name="connsiteX4" fmla="*/ 0 w 3645544"/>
              <a:gd name="connsiteY4" fmla="*/ 972000 h 972000"/>
              <a:gd name="connsiteX5" fmla="*/ 486000 w 3645544"/>
              <a:gd name="connsiteY5" fmla="*/ 486000 h 972000"/>
              <a:gd name="connsiteX6" fmla="*/ 0 w 3645544"/>
              <a:gd name="connsiteY6" fmla="*/ 0 h 9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45544" h="972000">
                <a:moveTo>
                  <a:pt x="0" y="0"/>
                </a:moveTo>
                <a:lnTo>
                  <a:pt x="3159544" y="0"/>
                </a:lnTo>
                <a:lnTo>
                  <a:pt x="3645544" y="486000"/>
                </a:lnTo>
                <a:lnTo>
                  <a:pt x="3159544" y="972000"/>
                </a:lnTo>
                <a:lnTo>
                  <a:pt x="0" y="972000"/>
                </a:lnTo>
                <a:lnTo>
                  <a:pt x="486000" y="486000"/>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58009" tIns="24003" rIns="510003" bIns="24003"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Assigns parametrized heating rates along each individual field line</a:t>
            </a:r>
          </a:p>
        </p:txBody>
      </p:sp>
      <mc:AlternateContent xmlns:mc="http://schemas.openxmlformats.org/markup-compatibility/2006" xmlns:a14="http://schemas.microsoft.com/office/drawing/2010/main">
        <mc:Choice Requires="a14">
          <p:sp>
            <p:nvSpPr>
              <p:cNvPr id="12" name="Freeform: Shape 11">
                <a:extLst>
                  <a:ext uri="{FF2B5EF4-FFF2-40B4-BE49-F238E27FC236}">
                    <a16:creationId xmlns:a16="http://schemas.microsoft.com/office/drawing/2014/main" id="{D5C99A46-4F36-45BF-A38B-59289FAFF90C}"/>
                  </a:ext>
                </a:extLst>
              </p:cNvPr>
              <p:cNvSpPr/>
              <p:nvPr/>
            </p:nvSpPr>
            <p:spPr>
              <a:xfrm>
                <a:off x="4273227" y="3093208"/>
                <a:ext cx="2916435" cy="2909671"/>
              </a:xfrm>
              <a:custGeom>
                <a:avLst/>
                <a:gdLst>
                  <a:gd name="connsiteX0" fmla="*/ 0 w 2916435"/>
                  <a:gd name="connsiteY0" fmla="*/ 0 h 2909671"/>
                  <a:gd name="connsiteX1" fmla="*/ 2916435 w 2916435"/>
                  <a:gd name="connsiteY1" fmla="*/ 0 h 2909671"/>
                  <a:gd name="connsiteX2" fmla="*/ 2916435 w 2916435"/>
                  <a:gd name="connsiteY2" fmla="*/ 2909671 h 2909671"/>
                  <a:gd name="connsiteX3" fmla="*/ 0 w 2916435"/>
                  <a:gd name="connsiteY3" fmla="*/ 2909671 h 2909671"/>
                  <a:gd name="connsiteX4" fmla="*/ 0 w 2916435"/>
                  <a:gd name="connsiteY4" fmla="*/ 0 h 2909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6435" h="2909671">
                    <a:moveTo>
                      <a:pt x="0" y="0"/>
                    </a:moveTo>
                    <a:lnTo>
                      <a:pt x="2916435" y="0"/>
                    </a:lnTo>
                    <a:lnTo>
                      <a:pt x="2916435" y="2909671"/>
                    </a:lnTo>
                    <a:lnTo>
                      <a:pt x="0" y="290967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171450" marR="0" lvl="1" indent="-171450" algn="l" defTabSz="800100" rtl="0" eaLnBrk="1" fontAlgn="auto" latinLnBrk="0" hangingPunct="1">
                  <a:lnSpc>
                    <a:spcPct val="90000"/>
                  </a:lnSpc>
                  <a:spcBef>
                    <a:spcPct val="0"/>
                  </a:spcBef>
                  <a:spcAft>
                    <a:spcPct val="15000"/>
                  </a:spcAft>
                  <a:buClrTx/>
                  <a:buSzTx/>
                  <a:buFontTx/>
                  <a:buChar char="•"/>
                  <a:tabLst/>
                  <a:defRPr/>
                </a:pPr>
                <a14:m>
                  <m:oMath xmlns:m="http://schemas.openxmlformats.org/officeDocument/2006/math">
                    <m:d>
                      <m:dPr>
                        <m:begChr m:val="⟨"/>
                        <m:endChr m:val="⟩"/>
                        <m:ctrlPr>
                          <a:rPr kumimoji="0" lang="en-US" sz="1800" b="0" i="1" u="none" strike="noStrike" kern="1200" cap="none" spc="0" normalizeH="0" baseline="0" noProof="0" smtClean="0">
                            <a:ln>
                              <a:noFill/>
                            </a:ln>
                            <a:solidFill>
                              <a:prstClr val="black">
                                <a:hueOff val="0"/>
                                <a:satOff val="0"/>
                                <a:lumOff val="0"/>
                                <a:alphaOff val="0"/>
                              </a:prstClr>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hueOff val="0"/>
                                <a:satOff val="0"/>
                                <a:lumOff val="0"/>
                                <a:alphaOff val="0"/>
                              </a:prstClr>
                            </a:solidFill>
                            <a:effectLst/>
                            <a:uLnTx/>
                            <a:uFillTx/>
                            <a:latin typeface="Cambria Math" panose="02040503050406030204" pitchFamily="18" charset="0"/>
                            <a:ea typeface="+mn-ea"/>
                            <a:cs typeface="+mn-cs"/>
                          </a:rPr>
                          <m:t>𝑄</m:t>
                        </m:r>
                      </m:e>
                    </m:d>
                    <m:r>
                      <a:rPr kumimoji="0" lang="en-US" sz="1800" b="0" i="1" u="none" strike="noStrike" kern="1200" cap="none" spc="0" normalizeH="0" baseline="0" noProof="0" smtClean="0">
                        <a:ln>
                          <a:noFill/>
                        </a:ln>
                        <a:solidFill>
                          <a:prstClr val="black">
                            <a:hueOff val="0"/>
                            <a:satOff val="0"/>
                            <a:lumOff val="0"/>
                            <a:alphaOff val="0"/>
                          </a:prstClr>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smtClean="0">
                            <a:ln>
                              <a:noFill/>
                            </a:ln>
                            <a:solidFill>
                              <a:prstClr val="black">
                                <a:hueOff val="0"/>
                                <a:satOff val="0"/>
                                <a:lumOff val="0"/>
                                <a:alphaOff val="0"/>
                              </a:prstClr>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hueOff val="0"/>
                                <a:satOff val="0"/>
                                <a:lumOff val="0"/>
                                <a:alphaOff val="0"/>
                              </a:prstClr>
                            </a:solidFill>
                            <a:effectLst/>
                            <a:uLnTx/>
                            <a:uFillTx/>
                            <a:latin typeface="Cambria Math" panose="02040503050406030204" pitchFamily="18" charset="0"/>
                            <a:ea typeface="+mn-ea"/>
                            <a:cs typeface="+mn-cs"/>
                          </a:rPr>
                          <m:t>𝑄</m:t>
                        </m:r>
                      </m:e>
                      <m:sub>
                        <m:r>
                          <a:rPr kumimoji="0" lang="en-US" sz="1800" b="0" i="1" u="none" strike="noStrike" kern="1200" cap="none" spc="0" normalizeH="0" baseline="0" noProof="0" smtClean="0">
                            <a:ln>
                              <a:noFill/>
                            </a:ln>
                            <a:solidFill>
                              <a:prstClr val="black">
                                <a:hueOff val="0"/>
                                <a:satOff val="0"/>
                                <a:lumOff val="0"/>
                                <a:alphaOff val="0"/>
                              </a:prstClr>
                            </a:solidFill>
                            <a:effectLst/>
                            <a:uLnTx/>
                            <a:uFillTx/>
                            <a:latin typeface="Cambria Math" panose="02040503050406030204" pitchFamily="18" charset="0"/>
                            <a:ea typeface="+mn-ea"/>
                            <a:cs typeface="+mn-cs"/>
                          </a:rPr>
                          <m:t>0</m:t>
                        </m:r>
                      </m:sub>
                    </m:sSub>
                    <m:sSup>
                      <m:sSupPr>
                        <m:ctrlPr>
                          <a:rPr kumimoji="0" lang="en-US" sz="1800" b="0" i="1" u="none" strike="noStrike" kern="1200" cap="none" spc="0" normalizeH="0" baseline="0" noProof="0" smtClean="0">
                            <a:ln>
                              <a:noFill/>
                            </a:ln>
                            <a:solidFill>
                              <a:prstClr val="black">
                                <a:hueOff val="0"/>
                                <a:satOff val="0"/>
                                <a:lumOff val="0"/>
                                <a:alphaOff val="0"/>
                              </a:prstClr>
                            </a:solidFill>
                            <a:effectLst/>
                            <a:uLnTx/>
                            <a:uFillTx/>
                            <a:latin typeface="Cambria Math" panose="02040503050406030204" pitchFamily="18" charset="0"/>
                            <a:ea typeface="+mn-ea"/>
                            <a:cs typeface="+mn-cs"/>
                          </a:rPr>
                        </m:ctrlPr>
                      </m:sSupPr>
                      <m:e>
                        <m:d>
                          <m:dPr>
                            <m:begChr m:val="⟨"/>
                            <m:endChr m:val="⟩"/>
                            <m:ctrlPr>
                              <a:rPr kumimoji="0" lang="en-US" sz="1800" b="0" i="1" u="none" strike="noStrike" kern="1200" cap="none" spc="0" normalizeH="0" baseline="0" noProof="0" smtClean="0">
                                <a:ln>
                                  <a:noFill/>
                                </a:ln>
                                <a:solidFill>
                                  <a:prstClr val="black">
                                    <a:hueOff val="0"/>
                                    <a:satOff val="0"/>
                                    <a:lumOff val="0"/>
                                    <a:alphaOff val="0"/>
                                  </a:prstClr>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hueOff val="0"/>
                                    <a:satOff val="0"/>
                                    <a:lumOff val="0"/>
                                    <a:alphaOff val="0"/>
                                  </a:prstClr>
                                </a:solidFill>
                                <a:effectLst/>
                                <a:uLnTx/>
                                <a:uFillTx/>
                                <a:latin typeface="Cambria Math" panose="02040503050406030204" pitchFamily="18" charset="0"/>
                                <a:ea typeface="+mn-ea"/>
                                <a:cs typeface="+mn-cs"/>
                              </a:rPr>
                              <m:t>𝐵</m:t>
                            </m:r>
                          </m:e>
                        </m:d>
                      </m:e>
                      <m:sup>
                        <m:r>
                          <a:rPr kumimoji="0" lang="en-US" sz="1800" b="0" i="1" u="none" strike="noStrike" kern="1200" cap="none" spc="0" normalizeH="0" baseline="0" noProof="0" smtClean="0">
                            <a:ln>
                              <a:noFill/>
                            </a:ln>
                            <a:solidFill>
                              <a:prstClr val="black">
                                <a:hueOff val="0"/>
                                <a:satOff val="0"/>
                                <a:lumOff val="0"/>
                                <a:alphaOff val="0"/>
                              </a:prstClr>
                            </a:solidFill>
                            <a:effectLst/>
                            <a:uLnTx/>
                            <a:uFillTx/>
                            <a:latin typeface="Cambria Math" panose="02040503050406030204" pitchFamily="18" charset="0"/>
                            <a:ea typeface="+mn-ea"/>
                            <a:cs typeface="+mn-cs"/>
                          </a:rPr>
                          <m:t>𝑎</m:t>
                        </m:r>
                      </m:sup>
                    </m:sSup>
                    <m:r>
                      <a:rPr kumimoji="0" lang="en-US" sz="1800" b="0" i="1" u="none" strike="noStrike" kern="1200" cap="none" spc="0" normalizeH="0" baseline="0" noProof="0" smtClean="0">
                        <a:ln>
                          <a:noFill/>
                        </a:ln>
                        <a:solidFill>
                          <a:prstClr val="black">
                            <a:hueOff val="0"/>
                            <a:satOff val="0"/>
                            <a:lumOff val="0"/>
                            <a:alphaOff val="0"/>
                          </a:prstClr>
                        </a:solidFill>
                        <a:effectLst/>
                        <a:uLnTx/>
                        <a:uFillTx/>
                        <a:latin typeface="Cambria Math" panose="02040503050406030204" pitchFamily="18" charset="0"/>
                        <a:ea typeface="+mn-ea"/>
                        <a:cs typeface="+mn-cs"/>
                      </a:rPr>
                      <m:t>/</m:t>
                    </m:r>
                    <m:sSup>
                      <m:sSupPr>
                        <m:ctrlPr>
                          <a:rPr kumimoji="0" lang="en-US" sz="1800" b="0" i="1" u="none" strike="noStrike" kern="1200" cap="none" spc="0" normalizeH="0" baseline="0" noProof="0" smtClean="0">
                            <a:ln>
                              <a:noFill/>
                            </a:ln>
                            <a:solidFill>
                              <a:prstClr val="black">
                                <a:hueOff val="0"/>
                                <a:satOff val="0"/>
                                <a:lumOff val="0"/>
                                <a:alphaOff val="0"/>
                              </a:prstClr>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hueOff val="0"/>
                                <a:satOff val="0"/>
                                <a:lumOff val="0"/>
                                <a:alphaOff val="0"/>
                              </a:prstClr>
                            </a:solidFill>
                            <a:effectLst/>
                            <a:uLnTx/>
                            <a:uFillTx/>
                            <a:latin typeface="Cambria Math" panose="02040503050406030204" pitchFamily="18" charset="0"/>
                            <a:ea typeface="+mn-ea"/>
                            <a:cs typeface="+mn-cs"/>
                          </a:rPr>
                          <m:t>𝐿</m:t>
                        </m:r>
                      </m:e>
                      <m:sup>
                        <m:r>
                          <a:rPr kumimoji="0" lang="en-US" sz="1800" b="0" i="1" u="none" strike="noStrike" kern="1200" cap="none" spc="0" normalizeH="0" baseline="0" noProof="0" smtClean="0">
                            <a:ln>
                              <a:noFill/>
                            </a:ln>
                            <a:solidFill>
                              <a:prstClr val="black">
                                <a:hueOff val="0"/>
                                <a:satOff val="0"/>
                                <a:lumOff val="0"/>
                                <a:alphaOff val="0"/>
                              </a:prstClr>
                            </a:solidFill>
                            <a:effectLst/>
                            <a:uLnTx/>
                            <a:uFillTx/>
                            <a:latin typeface="Cambria Math" panose="02040503050406030204" pitchFamily="18" charset="0"/>
                            <a:ea typeface="+mn-ea"/>
                            <a:cs typeface="+mn-cs"/>
                          </a:rPr>
                          <m:t>𝑏</m:t>
                        </m:r>
                      </m:sup>
                    </m:sSup>
                  </m:oMath>
                </a14:m>
                <a:r>
                  <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 (Mandrini et al 2020)</a:t>
                </a:r>
              </a:p>
              <a:p>
                <a:pPr marL="342900" marR="0" lvl="2" indent="-171450" algn="l" defTabSz="800100" rtl="0" eaLnBrk="1" fontAlgn="auto" latinLnBrk="0" hangingPunct="1">
                  <a:lnSpc>
                    <a:spcPct val="90000"/>
                  </a:lnSpc>
                  <a:spcBef>
                    <a:spcPct val="0"/>
                  </a:spcBef>
                  <a:spcAft>
                    <a:spcPct val="15000"/>
                  </a:spcAft>
                  <a:buClrTx/>
                  <a:buSzTx/>
                  <a:buFontTx/>
                  <a:buChar char="•"/>
                  <a:tabLst/>
                  <a:defRPr/>
                </a:pPr>
                <a14:m>
                  <m:oMath xmlns:m="http://schemas.openxmlformats.org/officeDocument/2006/math">
                    <m:d>
                      <m:dPr>
                        <m:begChr m:val="⟨"/>
                        <m:endChr m:val="⟩"/>
                        <m:ctrlPr>
                          <a:rPr kumimoji="0" lang="en-US" sz="1800" b="0" i="1" u="none" strike="noStrike" kern="1200" cap="none" spc="0" normalizeH="0" baseline="0" noProof="0">
                            <a:ln>
                              <a:noFill/>
                            </a:ln>
                            <a:solidFill>
                              <a:prstClr val="black">
                                <a:hueOff val="0"/>
                                <a:satOff val="0"/>
                                <a:lumOff val="0"/>
                                <a:alphaOff val="0"/>
                              </a:prstClr>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a:ln>
                              <a:noFill/>
                            </a:ln>
                            <a:solidFill>
                              <a:prstClr val="black">
                                <a:hueOff val="0"/>
                                <a:satOff val="0"/>
                                <a:lumOff val="0"/>
                                <a:alphaOff val="0"/>
                              </a:prstClr>
                            </a:solidFill>
                            <a:effectLst/>
                            <a:uLnTx/>
                            <a:uFillTx/>
                            <a:latin typeface="Cambria Math" panose="02040503050406030204" pitchFamily="18" charset="0"/>
                            <a:ea typeface="+mn-ea"/>
                            <a:cs typeface="+mn-cs"/>
                          </a:rPr>
                          <m:t>𝐵</m:t>
                        </m:r>
                      </m:e>
                    </m:d>
                    <m:r>
                      <a:rPr kumimoji="0" lang="en-US" sz="1800" b="0" i="1" u="none" strike="noStrike" kern="1200" cap="none" spc="0" normalizeH="0" baseline="0" noProof="0">
                        <a:ln>
                          <a:noFill/>
                        </a:ln>
                        <a:solidFill>
                          <a:prstClr val="black">
                            <a:hueOff val="0"/>
                            <a:satOff val="0"/>
                            <a:lumOff val="0"/>
                            <a:alphaOff val="0"/>
                          </a:prstClr>
                        </a:solidFill>
                        <a:effectLst/>
                        <a:uLnTx/>
                        <a:uFillTx/>
                        <a:latin typeface="Cambria Math" panose="02040503050406030204" pitchFamily="18" charset="0"/>
                        <a:ea typeface="+mn-ea"/>
                        <a:cs typeface="+mn-cs"/>
                      </a:rPr>
                      <m:t> </m:t>
                    </m:r>
                  </m:oMath>
                </a14:m>
                <a:r>
                  <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 averaged magnetic field along a closed magnetic field line</a:t>
                </a:r>
              </a:p>
              <a:p>
                <a:pPr marL="342900" marR="0" lvl="2" indent="-171450" algn="l" defTabSz="800100" rtl="0" eaLnBrk="1" fontAlgn="auto" latinLnBrk="0" hangingPunct="1">
                  <a:lnSpc>
                    <a:spcPct val="90000"/>
                  </a:lnSpc>
                  <a:spcBef>
                    <a:spcPct val="0"/>
                  </a:spcBef>
                  <a:spcAft>
                    <a:spcPct val="15000"/>
                  </a:spcAft>
                  <a:buClrTx/>
                  <a:buSzTx/>
                  <a:buFontTx/>
                  <a:buChar char="•"/>
                  <a:tabLst/>
                  <a:defRPr/>
                </a:pPr>
                <a14:m>
                  <m:oMath xmlns:m="http://schemas.openxmlformats.org/officeDocument/2006/math">
                    <m:r>
                      <a:rPr kumimoji="0" lang="en-US" sz="1800" b="0" i="1" u="none" strike="noStrike" kern="1200" cap="none" spc="0" normalizeH="0" baseline="0" noProof="0" smtClean="0">
                        <a:ln>
                          <a:noFill/>
                        </a:ln>
                        <a:solidFill>
                          <a:prstClr val="black">
                            <a:hueOff val="0"/>
                            <a:satOff val="0"/>
                            <a:lumOff val="0"/>
                            <a:alphaOff val="0"/>
                          </a:prstClr>
                        </a:solidFill>
                        <a:effectLst/>
                        <a:uLnTx/>
                        <a:uFillTx/>
                        <a:latin typeface="Cambria Math" panose="02040503050406030204" pitchFamily="18" charset="0"/>
                        <a:ea typeface="+mn-ea"/>
                        <a:cs typeface="+mn-cs"/>
                      </a:rPr>
                      <m:t>𝐿</m:t>
                    </m:r>
                  </m:oMath>
                </a14:m>
                <a:r>
                  <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 length of the magnetic field line</a:t>
                </a:r>
              </a:p>
              <a:p>
                <a:pPr marL="342900" marR="0" lvl="2" indent="-171450" algn="l" defTabSz="800100" rtl="0" eaLnBrk="1" fontAlgn="auto" latinLnBrk="0" hangingPunct="1">
                  <a:lnSpc>
                    <a:spcPct val="90000"/>
                  </a:lnSpc>
                  <a:spcBef>
                    <a:spcPct val="0"/>
                  </a:spcBef>
                  <a:spcAft>
                    <a:spcPct val="15000"/>
                  </a:spcAft>
                  <a:buClrTx/>
                  <a:buSzTx/>
                  <a:buFontTx/>
                  <a:buChar char="•"/>
                  <a:tabLst/>
                  <a:defRPr/>
                </a:pPr>
                <a14:m>
                  <m:oMath xmlns:m="http://schemas.openxmlformats.org/officeDocument/2006/math">
                    <m:sSub>
                      <m:sSubPr>
                        <m:ctrlPr>
                          <a:rPr kumimoji="0" lang="en-US" sz="1800" b="0" i="1" u="none" strike="noStrike" kern="1200" cap="none" spc="0" normalizeH="0" baseline="0" noProof="0" smtClean="0">
                            <a:ln>
                              <a:noFill/>
                            </a:ln>
                            <a:solidFill>
                              <a:prstClr val="black">
                                <a:hueOff val="0"/>
                                <a:satOff val="0"/>
                                <a:lumOff val="0"/>
                                <a:alphaOff val="0"/>
                              </a:prstClr>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hueOff val="0"/>
                                <a:satOff val="0"/>
                                <a:lumOff val="0"/>
                                <a:alphaOff val="0"/>
                              </a:prstClr>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hueOff val="0"/>
                                <a:satOff val="0"/>
                                <a:lumOff val="0"/>
                                <a:alphaOff val="0"/>
                              </a:prstClr>
                            </a:solidFill>
                            <a:effectLst/>
                            <a:uLnTx/>
                            <a:uFillTx/>
                            <a:latin typeface="Cambria Math" panose="02040503050406030204" pitchFamily="18" charset="0"/>
                            <a:ea typeface="+mn-ea"/>
                            <a:cs typeface="+mn-cs"/>
                          </a:rPr>
                          <m:t>𝑄</m:t>
                        </m:r>
                      </m:e>
                      <m:sub>
                        <m:r>
                          <a:rPr kumimoji="0" lang="en-US" sz="1800" b="0" i="1" u="none" strike="noStrike" kern="1200" cap="none" spc="0" normalizeH="0" baseline="0" noProof="0" smtClean="0">
                            <a:ln>
                              <a:noFill/>
                            </a:ln>
                            <a:solidFill>
                              <a:prstClr val="black">
                                <a:hueOff val="0"/>
                                <a:satOff val="0"/>
                                <a:lumOff val="0"/>
                                <a:alphaOff val="0"/>
                              </a:prstClr>
                            </a:solidFill>
                            <a:effectLst/>
                            <a:uLnTx/>
                            <a:uFillTx/>
                            <a:latin typeface="Cambria Math" panose="02040503050406030204" pitchFamily="18" charset="0"/>
                            <a:ea typeface="+mn-ea"/>
                            <a:cs typeface="+mn-cs"/>
                          </a:rPr>
                          <m:t>0</m:t>
                        </m:r>
                      </m:sub>
                    </m:sSub>
                    <m:r>
                      <a:rPr kumimoji="0" lang="en-US" sz="1800" b="0" i="1" u="none" strike="noStrike" kern="1200" cap="none" spc="0" normalizeH="0" baseline="0" noProof="0" smtClean="0">
                        <a:ln>
                          <a:noFill/>
                        </a:ln>
                        <a:solidFill>
                          <a:prstClr val="black">
                            <a:hueOff val="0"/>
                            <a:satOff val="0"/>
                            <a:lumOff val="0"/>
                            <a:alphaOff val="0"/>
                          </a:prstClr>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black">
                            <a:hueOff val="0"/>
                            <a:satOff val="0"/>
                            <a:lumOff val="0"/>
                            <a:alphaOff val="0"/>
                          </a:prstClr>
                        </a:solidFill>
                        <a:effectLst/>
                        <a:uLnTx/>
                        <a:uFillTx/>
                        <a:latin typeface="Cambria Math" panose="02040503050406030204" pitchFamily="18" charset="0"/>
                        <a:ea typeface="+mn-ea"/>
                        <a:cs typeface="+mn-cs"/>
                      </a:rPr>
                      <m:t>𝑎</m:t>
                    </m:r>
                    <m:r>
                      <a:rPr kumimoji="0" lang="en-US" sz="1800" b="0" i="1" u="none" strike="noStrike" kern="1200" cap="none" spc="0" normalizeH="0" baseline="0" noProof="0" smtClean="0">
                        <a:ln>
                          <a:noFill/>
                        </a:ln>
                        <a:solidFill>
                          <a:prstClr val="black">
                            <a:hueOff val="0"/>
                            <a:satOff val="0"/>
                            <a:lumOff val="0"/>
                            <a:alphaOff val="0"/>
                          </a:prstClr>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black">
                            <a:hueOff val="0"/>
                            <a:satOff val="0"/>
                            <a:lumOff val="0"/>
                            <a:alphaOff val="0"/>
                          </a:prstClr>
                        </a:solidFill>
                        <a:effectLst/>
                        <a:uLnTx/>
                        <a:uFillTx/>
                        <a:latin typeface="Cambria Math" panose="02040503050406030204" pitchFamily="18" charset="0"/>
                        <a:ea typeface="+mn-ea"/>
                        <a:cs typeface="+mn-cs"/>
                      </a:rPr>
                      <m:t>𝑏</m:t>
                    </m:r>
                    <m:r>
                      <a:rPr kumimoji="0" lang="en-US" sz="1800" b="0" i="1" u="none" strike="noStrike" kern="1200" cap="none" spc="0" normalizeH="0" baseline="0" noProof="0" smtClean="0">
                        <a:ln>
                          <a:noFill/>
                        </a:ln>
                        <a:solidFill>
                          <a:prstClr val="black">
                            <a:hueOff val="0"/>
                            <a:satOff val="0"/>
                            <a:lumOff val="0"/>
                            <a:alphaOff val="0"/>
                          </a:prstClr>
                        </a:solidFill>
                        <a:effectLst/>
                        <a:uLnTx/>
                        <a:uFillTx/>
                        <a:latin typeface="Cambria Math" panose="02040503050406030204" pitchFamily="18" charset="0"/>
                        <a:ea typeface="+mn-ea"/>
                        <a:cs typeface="+mn-cs"/>
                      </a:rPr>
                      <m:t>}</m:t>
                    </m:r>
                  </m:oMath>
                </a14:m>
                <a:r>
                  <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 –adjustable free parameters of the coronal heating model</a:t>
                </a:r>
              </a:p>
            </p:txBody>
          </p:sp>
        </mc:Choice>
        <mc:Fallback xmlns="">
          <p:sp>
            <p:nvSpPr>
              <p:cNvPr id="12" name="Freeform: Shape 11">
                <a:extLst>
                  <a:ext uri="{FF2B5EF4-FFF2-40B4-BE49-F238E27FC236}">
                    <a16:creationId xmlns:a16="http://schemas.microsoft.com/office/drawing/2014/main" id="{D5C99A46-4F36-45BF-A38B-59289FAFF90C}"/>
                  </a:ext>
                </a:extLst>
              </p:cNvPr>
              <p:cNvSpPr>
                <a:spLocks noRot="1" noChangeAspect="1" noMove="1" noResize="1" noEditPoints="1" noAdjustHandles="1" noChangeArrowheads="1" noChangeShapeType="1" noTextEdit="1"/>
              </p:cNvSpPr>
              <p:nvPr/>
            </p:nvSpPr>
            <p:spPr>
              <a:xfrm>
                <a:off x="4273227" y="3093208"/>
                <a:ext cx="2916435" cy="2909671"/>
              </a:xfrm>
              <a:custGeom>
                <a:avLst/>
                <a:gdLst>
                  <a:gd name="connsiteX0" fmla="*/ 0 w 2916435"/>
                  <a:gd name="connsiteY0" fmla="*/ 0 h 2909671"/>
                  <a:gd name="connsiteX1" fmla="*/ 2916435 w 2916435"/>
                  <a:gd name="connsiteY1" fmla="*/ 0 h 2909671"/>
                  <a:gd name="connsiteX2" fmla="*/ 2916435 w 2916435"/>
                  <a:gd name="connsiteY2" fmla="*/ 2909671 h 2909671"/>
                  <a:gd name="connsiteX3" fmla="*/ 0 w 2916435"/>
                  <a:gd name="connsiteY3" fmla="*/ 2909671 h 2909671"/>
                  <a:gd name="connsiteX4" fmla="*/ 0 w 2916435"/>
                  <a:gd name="connsiteY4" fmla="*/ 0 h 2909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6435" h="2909671">
                    <a:moveTo>
                      <a:pt x="0" y="0"/>
                    </a:moveTo>
                    <a:lnTo>
                      <a:pt x="2916435" y="0"/>
                    </a:lnTo>
                    <a:lnTo>
                      <a:pt x="2916435" y="2909671"/>
                    </a:lnTo>
                    <a:lnTo>
                      <a:pt x="0" y="2909671"/>
                    </a:lnTo>
                    <a:lnTo>
                      <a:pt x="0" y="0"/>
                    </a:lnTo>
                    <a:close/>
                  </a:path>
                </a:pathLst>
              </a:custGeom>
              <a:blipFill>
                <a:blip r:embed="rId2"/>
                <a:stretch>
                  <a:fillRect l="-4812" t="-3347" r="-2510"/>
                </a:stretch>
              </a:blipFill>
            </p:spPr>
            <p:txBody>
              <a:bodyPr/>
              <a:lstStyle/>
              <a:p>
                <a:r>
                  <a:rPr lang="en-US">
                    <a:noFill/>
                  </a:rPr>
                  <a:t> </a:t>
                </a:r>
              </a:p>
            </p:txBody>
          </p:sp>
        </mc:Fallback>
      </mc:AlternateContent>
      <p:sp>
        <p:nvSpPr>
          <p:cNvPr id="13" name="Freeform: Shape 12">
            <a:extLst>
              <a:ext uri="{FF2B5EF4-FFF2-40B4-BE49-F238E27FC236}">
                <a16:creationId xmlns:a16="http://schemas.microsoft.com/office/drawing/2014/main" id="{18B92524-3702-4BA8-B486-AD827A3F9AAB}"/>
              </a:ext>
            </a:extLst>
          </p:cNvPr>
          <p:cNvSpPr/>
          <p:nvPr/>
        </p:nvSpPr>
        <p:spPr>
          <a:xfrm>
            <a:off x="7702772" y="1999708"/>
            <a:ext cx="3645544" cy="972000"/>
          </a:xfrm>
          <a:custGeom>
            <a:avLst/>
            <a:gdLst>
              <a:gd name="connsiteX0" fmla="*/ 0 w 3645544"/>
              <a:gd name="connsiteY0" fmla="*/ 0 h 972000"/>
              <a:gd name="connsiteX1" fmla="*/ 3159544 w 3645544"/>
              <a:gd name="connsiteY1" fmla="*/ 0 h 972000"/>
              <a:gd name="connsiteX2" fmla="*/ 3645544 w 3645544"/>
              <a:gd name="connsiteY2" fmla="*/ 486000 h 972000"/>
              <a:gd name="connsiteX3" fmla="*/ 3159544 w 3645544"/>
              <a:gd name="connsiteY3" fmla="*/ 972000 h 972000"/>
              <a:gd name="connsiteX4" fmla="*/ 0 w 3645544"/>
              <a:gd name="connsiteY4" fmla="*/ 972000 h 972000"/>
              <a:gd name="connsiteX5" fmla="*/ 486000 w 3645544"/>
              <a:gd name="connsiteY5" fmla="*/ 486000 h 972000"/>
              <a:gd name="connsiteX6" fmla="*/ 0 w 3645544"/>
              <a:gd name="connsiteY6" fmla="*/ 0 h 9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45544" h="972000">
                <a:moveTo>
                  <a:pt x="0" y="0"/>
                </a:moveTo>
                <a:lnTo>
                  <a:pt x="3159544" y="0"/>
                </a:lnTo>
                <a:lnTo>
                  <a:pt x="3645544" y="486000"/>
                </a:lnTo>
                <a:lnTo>
                  <a:pt x="3159544" y="972000"/>
                </a:lnTo>
                <a:lnTo>
                  <a:pt x="0" y="972000"/>
                </a:lnTo>
                <a:lnTo>
                  <a:pt x="486000" y="486000"/>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58009" tIns="24003" rIns="510003" bIns="24003"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Assigns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precomputed field-aligned hydrodynamic models</a:t>
            </a:r>
          </a:p>
        </p:txBody>
      </p:sp>
      <p:sp>
        <p:nvSpPr>
          <p:cNvPr id="14" name="Freeform: Shape 13">
            <a:extLst>
              <a:ext uri="{FF2B5EF4-FFF2-40B4-BE49-F238E27FC236}">
                <a16:creationId xmlns:a16="http://schemas.microsoft.com/office/drawing/2014/main" id="{B40F4747-5FC4-4F07-933F-077995A41143}"/>
              </a:ext>
            </a:extLst>
          </p:cNvPr>
          <p:cNvSpPr/>
          <p:nvPr/>
        </p:nvSpPr>
        <p:spPr>
          <a:xfrm>
            <a:off x="7702772" y="3093208"/>
            <a:ext cx="2916435" cy="3345692"/>
          </a:xfrm>
          <a:custGeom>
            <a:avLst/>
            <a:gdLst>
              <a:gd name="connsiteX0" fmla="*/ 0 w 2916435"/>
              <a:gd name="connsiteY0" fmla="*/ 0 h 2909671"/>
              <a:gd name="connsiteX1" fmla="*/ 2916435 w 2916435"/>
              <a:gd name="connsiteY1" fmla="*/ 0 h 2909671"/>
              <a:gd name="connsiteX2" fmla="*/ 2916435 w 2916435"/>
              <a:gd name="connsiteY2" fmla="*/ 2909671 h 2909671"/>
              <a:gd name="connsiteX3" fmla="*/ 0 w 2916435"/>
              <a:gd name="connsiteY3" fmla="*/ 2909671 h 2909671"/>
              <a:gd name="connsiteX4" fmla="*/ 0 w 2916435"/>
              <a:gd name="connsiteY4" fmla="*/ 0 h 2909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6435" h="2909671">
                <a:moveTo>
                  <a:pt x="0" y="0"/>
                </a:moveTo>
                <a:lnTo>
                  <a:pt x="2916435" y="0"/>
                </a:lnTo>
                <a:lnTo>
                  <a:pt x="2916435" y="2909671"/>
                </a:lnTo>
                <a:lnTo>
                  <a:pt x="0" y="290967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171450" marR="0" lvl="1" indent="-171450" algn="l" defTabSz="800100" rtl="0" eaLnBrk="1" fontAlgn="auto" latinLnBrk="0" hangingPunct="1">
              <a:lnSpc>
                <a:spcPct val="90000"/>
              </a:lnSpc>
              <a:spcBef>
                <a:spcPct val="0"/>
              </a:spcBef>
              <a:spcAft>
                <a:spcPct val="15000"/>
              </a:spcAft>
              <a:buClrTx/>
              <a:buSzTx/>
              <a:buFontTx/>
              <a:buChar char="•"/>
              <a:tabLst/>
              <a:defRPr/>
            </a:pPr>
            <a:r>
              <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Enthalpy-Based Thermal Evolution of Loops (EBTEL; Klimchuk et al. 2008)</a:t>
            </a:r>
          </a:p>
          <a:p>
            <a:pPr marL="342900" marR="0" lvl="2" indent="-171450" algn="l" defTabSz="800100" rtl="0" eaLnBrk="1" fontAlgn="auto" latinLnBrk="0" hangingPunct="1">
              <a:lnSpc>
                <a:spcPct val="90000"/>
              </a:lnSpc>
              <a:spcBef>
                <a:spcPct val="0"/>
              </a:spcBef>
              <a:spcAft>
                <a:spcPct val="15000"/>
              </a:spcAft>
              <a:buClrTx/>
              <a:buSzTx/>
              <a:buFontTx/>
              <a:buChar char="•"/>
              <a:tabLst/>
              <a:defRPr/>
            </a:pPr>
            <a:r>
              <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Assign Differential Emission Measure (DEM )and Differential Density Measure (DDM) distributions to each volume element (voxel)</a:t>
            </a:r>
          </a:p>
          <a:p>
            <a:pPr marL="342900" marR="0" lvl="2" indent="-171450" algn="l" defTabSz="800100" rtl="0" eaLnBrk="1" fontAlgn="auto" latinLnBrk="0" hangingPunct="1">
              <a:lnSpc>
                <a:spcPct val="90000"/>
              </a:lnSpc>
              <a:spcBef>
                <a:spcPct val="0"/>
              </a:spcBef>
              <a:spcAft>
                <a:spcPct val="15000"/>
              </a:spcAft>
              <a:buClrTx/>
              <a:buSzTx/>
              <a:buFontTx/>
              <a:buChar char="•"/>
              <a:tabLst/>
              <a:defRPr/>
            </a:pPr>
            <a:r>
              <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Assign {n-T} pairs to each voxel, computed as moments of the DDM or DEM distributions</a:t>
            </a:r>
          </a:p>
        </p:txBody>
      </p:sp>
      <p:sp>
        <p:nvSpPr>
          <p:cNvPr id="4" name="Slide Number Placeholder 3">
            <a:extLst>
              <a:ext uri="{FF2B5EF4-FFF2-40B4-BE49-F238E27FC236}">
                <a16:creationId xmlns:a16="http://schemas.microsoft.com/office/drawing/2014/main" id="{F3138880-F72E-607A-DDF1-E23E6106CBA9}"/>
              </a:ext>
            </a:extLst>
          </p:cNvPr>
          <p:cNvSpPr>
            <a:spLocks noGrp="1"/>
          </p:cNvSpPr>
          <p:nvPr>
            <p:ph type="sldNum" sz="quarter" idx="12"/>
          </p:nvPr>
        </p:nvSpPr>
        <p:spPr/>
        <p:txBody>
          <a:bodyPr/>
          <a:lstStyle/>
          <a:p>
            <a:fld id="{5F6A7368-F21E-497D-A615-AB533D92FC0A}" type="slidenum">
              <a:rPr lang="en-US" smtClean="0"/>
              <a:t>9</a:t>
            </a:fld>
            <a:endParaRPr lang="en-US"/>
          </a:p>
        </p:txBody>
      </p:sp>
    </p:spTree>
    <p:extLst>
      <p:ext uri="{BB962C8B-B14F-4D97-AF65-F5344CB8AC3E}">
        <p14:creationId xmlns:p14="http://schemas.microsoft.com/office/powerpoint/2010/main" val="327120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p:bldP spid="13" grpId="0" animBg="1"/>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6.6|3.5|2|2.5|4.2|2.6|4.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7305</TotalTime>
  <Words>2582</Words>
  <Application>Microsoft Office PowerPoint</Application>
  <PresentationFormat>Widescreen</PresentationFormat>
  <Paragraphs>296</Paragraphs>
  <Slides>29</Slides>
  <Notes>10</Notes>
  <HiddenSlides>0</HiddenSlides>
  <MMClips>10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29</vt:i4>
      </vt:variant>
    </vt:vector>
  </HeadingPairs>
  <TitlesOfParts>
    <vt:vector size="39" baseType="lpstr">
      <vt:lpstr>-apple-system</vt:lpstr>
      <vt:lpstr>Arial</vt:lpstr>
      <vt:lpstr>Book Antiqua</vt:lpstr>
      <vt:lpstr>Calibri</vt:lpstr>
      <vt:lpstr>Calibri Light</vt:lpstr>
      <vt:lpstr>Cambria Math</vt:lpstr>
      <vt:lpstr>Times New Roman</vt:lpstr>
      <vt:lpstr>Office Theme</vt:lpstr>
      <vt:lpstr>Custom Design</vt:lpstr>
      <vt:lpstr>1_Office Theme</vt:lpstr>
      <vt:lpstr>Data-constrained 3D Modeling of Solar Flares and Active Regions with GX Simulator</vt:lpstr>
      <vt:lpstr>Product of a decade-long  Teamwork</vt:lpstr>
      <vt:lpstr>GX Simulator Framework</vt:lpstr>
      <vt:lpstr>GX SIMULATOR: Synthetic Microwave Brightness Temperature and Polarization Maps Covering the EOVSA, VLA, and ALMA Observing Ranges</vt:lpstr>
      <vt:lpstr>Automatic GX Model Production Pipeline (AMPP) Nita et al. 2023, https://arxiv.org/abs/2301.00795, ApJS in press</vt:lpstr>
      <vt:lpstr>AMPP Script and GUI</vt:lpstr>
      <vt:lpstr>GX Simulator Model Produced by AMPP</vt:lpstr>
      <vt:lpstr>Use HMI vector magnetic field measurements to generate  a 3D NLFFF magnetic field model and compare its topology with available Earth-LOS multiwavelength data </vt:lpstr>
      <vt:lpstr>GX Workflow: Magneto-Thermal Coronal Models</vt:lpstr>
      <vt:lpstr>GX Simulator: Magneto-Thermal Model GUI </vt:lpstr>
      <vt:lpstr>Density and Temperature 3D Distributions Derived from DEM or DDM Moments</vt:lpstr>
      <vt:lpstr>Corona and Chromosphere Density and Temperature 3D Distributions</vt:lpstr>
      <vt:lpstr>Radiation Transfer Codes for Computing AR Microwave Emission</vt:lpstr>
      <vt:lpstr>Modeling AR11520 Microwave Emission “Coronal Heating Law Constrained by Microwave Gyroresonant Emission” Fleishman, Anfinogentov, Stupishin, Kuznetsov &amp; Nita  2021-ApJ </vt:lpstr>
      <vt:lpstr>Recent GX Upgrade: Built-in Data to Model Image Comparison Tools  AR11520 Data to GX Model Comparison @17GHz (Fleishman, Anfinogentov, Stupishin, Kuznetsov &amp; Nita  2021, ApJ)  </vt:lpstr>
      <vt:lpstr>GX Model to Data Comparison Metrics</vt:lpstr>
      <vt:lpstr>GX Automated Coronal Heating Modeling Framework</vt:lpstr>
      <vt:lpstr>PowerPoint Presentation</vt:lpstr>
      <vt:lpstr>PowerPoint Presentation</vt:lpstr>
      <vt:lpstr>Best Coronal Heating Model(s)</vt:lpstr>
      <vt:lpstr>PowerPoint Presentation</vt:lpstr>
      <vt:lpstr>NEW: Gyrolayers Visualization in GX Simulator  (gx_display_manager.pro)</vt:lpstr>
      <vt:lpstr>EOVSA GYROHARMONICS OPACITY REGIONS</vt:lpstr>
      <vt:lpstr>Flaring Loops Modeling with GX Simulator</vt:lpstr>
      <vt:lpstr>Flaring Loops Modeling with GX Simulator Nita, Fleishman, Kuznetsov, Kontar, &amp; Gary 2015, ApJ 799, 236</vt:lpstr>
      <vt:lpstr>Modeling the peak of the SOL2014-02-16T064620 flare Fleishman et al. 2021 ApJ</vt:lpstr>
      <vt:lpstr>Revealing the Evolution of Non-thermal Electrons in Solar Flares Using 3D Modeling Fleishman et al 2018 ApJ 859 17</vt:lpstr>
      <vt:lpstr>New GX Simulator Feature   Ability to rotate the 3D model to any spacecraft LOS direction( e.g., Solar Orbiter) and compare it with available multiwavelength data obtained from that view.   Thus, the users may use this functionality to identify a magnetic field line that may serve as the axis of a flaring fluxtube to be modeled with GX Simulator and generate multi-wavelength synthetic maps from stereoscopic standpoints.</vt:lpstr>
      <vt:lpstr>Concluding Remarks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Data-constrained 3D Modeling of Solar Flares and Active Regions with GX Simulator</dc:title>
  <dc:creator>Gelu Nita</dc:creator>
  <cp:lastModifiedBy>Nita, Gelu M</cp:lastModifiedBy>
  <cp:revision>83</cp:revision>
  <cp:lastPrinted>2021-01-10T00:17:01Z</cp:lastPrinted>
  <dcterms:created xsi:type="dcterms:W3CDTF">2021-01-07T21:02:49Z</dcterms:created>
  <dcterms:modified xsi:type="dcterms:W3CDTF">2023-10-31T08:35:59Z</dcterms:modified>
</cp:coreProperties>
</file>